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62" r:id="rId4"/>
    <p:sldId id="263" r:id="rId5"/>
    <p:sldId id="279" r:id="rId6"/>
    <p:sldId id="275" r:id="rId7"/>
    <p:sldId id="281" r:id="rId8"/>
    <p:sldId id="258" r:id="rId9"/>
    <p:sldId id="267" r:id="rId10"/>
    <p:sldId id="278" r:id="rId11"/>
    <p:sldId id="280" r:id="rId12"/>
    <p:sldId id="274" r:id="rId13"/>
    <p:sldId id="261" r:id="rId14"/>
  </p:sldIdLst>
  <p:sldSz cx="12192000" cy="6858000"/>
  <p:notesSz cx="6858000" cy="9144000"/>
  <p:custDataLst>
    <p:tags r:id="rId1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AEA"/>
    <a:srgbClr val="FEEA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A62204-F696-400C-8D30-2322FC2B3C54}" type="datetimeFigureOut">
              <a:rPr lang="zh-CN" altLang="en-US"/>
              <a:pPr>
                <a:defRPr/>
              </a:pPr>
              <a:t>2019/8/18</a:t>
            </a:fld>
            <a:endParaRPr lang="zh-CN" altLang="en-US"/>
          </a:p>
        </p:txBody>
      </p:sp>
      <p:sp>
        <p:nvSpPr>
          <p:cNvPr id="13316" name="幻灯片图像占位符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4EAF619-5A1E-4A7C-AF4D-E17ED4DE97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8E64-09F5-45EF-9659-777C658E7E6A}" type="datetimeFigureOut">
              <a:rPr lang="zh-CN" altLang="en-US"/>
              <a:pPr>
                <a:defRPr/>
              </a:pPr>
              <a:t>2019/8/18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8F1EC-DF40-42BC-84F0-89A9C1A457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43AD8-B394-44B1-BE75-1D0B92CDD3A0}" type="datetimeFigureOut">
              <a:rPr lang="zh-CN" altLang="en-US"/>
              <a:pPr>
                <a:defRPr/>
              </a:pPr>
              <a:t>2019/8/18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4D2E-328E-47B6-B644-ACE5D5A2CE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2CA71-22E7-4990-841B-C56E9FC20EAA}" type="datetimeFigureOut">
              <a:rPr lang="zh-CN" altLang="en-US"/>
              <a:pPr>
                <a:defRPr/>
              </a:pPr>
              <a:t>2019/8/18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8A1F7-C6CE-4C25-A548-8899B73E11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5DDF2-FEEE-42D4-ABEB-0D9713CFD912}" type="datetimeFigureOut">
              <a:rPr lang="zh-CN" altLang="en-US"/>
              <a:pPr>
                <a:defRPr/>
              </a:pPr>
              <a:t>2019/8/18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53F3B-DD70-4F9B-AFF8-7730CCF763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4AD1-53B6-4FEB-9F67-457B5DEFDD54}" type="datetimeFigureOut">
              <a:rPr lang="zh-CN" altLang="en-US"/>
              <a:pPr>
                <a:defRPr/>
              </a:pPr>
              <a:t>2019/8/18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93875-7D6B-4289-BDBB-341AFBF429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85E6-77BE-4BE5-9B63-424807338758}" type="datetimeFigureOut">
              <a:rPr lang="zh-CN" altLang="en-US"/>
              <a:pPr>
                <a:defRPr/>
              </a:pPr>
              <a:t>2019/8/18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8C324-476A-4CA3-8EEE-99D13638C3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D090-7C78-4C8A-BC10-15527ADB18C5}" type="datetimeFigureOut">
              <a:rPr lang="zh-CN" altLang="en-US"/>
              <a:pPr>
                <a:defRPr/>
              </a:pPr>
              <a:t>2019/8/18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B6285-B1A5-4BCB-AEC0-E28C0F59B8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02EE9-3074-44E9-90A0-53C8E9F5A38F}" type="datetimeFigureOut">
              <a:rPr lang="zh-CN" altLang="en-US"/>
              <a:pPr>
                <a:defRPr/>
              </a:pPr>
              <a:t>2019/8/18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840F5-E65F-487E-9661-05CAF3D8E4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EFA0-A74A-420D-9BFA-1D047DBF6CBE}" type="datetimeFigureOut">
              <a:rPr lang="zh-CN" altLang="en-US"/>
              <a:pPr>
                <a:defRPr/>
              </a:pPr>
              <a:t>2019/8/18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21C2-0876-406E-8432-426DB13930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1E3F2-F596-49BC-91D9-643238837E57}" type="datetimeFigureOut">
              <a:rPr lang="zh-CN" altLang="en-US"/>
              <a:pPr>
                <a:defRPr/>
              </a:pPr>
              <a:t>2019/8/18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F976E-0E87-4DF8-9777-16FF891A46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C3B9B-6D6E-4659-996A-3417DCB0A5CD}" type="datetimeFigureOut">
              <a:rPr lang="zh-CN" altLang="en-US"/>
              <a:pPr>
                <a:defRPr/>
              </a:pPr>
              <a:t>2019/8/18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53D08-9C5A-413D-9EBA-505098FE8A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ABCF53A-A42A-4E72-A0D0-CA2CA216E3B3}" type="datetimeFigureOut">
              <a:rPr lang="zh-CN" altLang="en-US"/>
              <a:pPr>
                <a:defRPr/>
              </a:pPr>
              <a:t>2019/8/18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4A7AD5C-82B5-4947-9649-9A0E106FCA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1106488" y="0"/>
            <a:ext cx="9979025" cy="5883275"/>
            <a:chOff x="615645" y="0"/>
            <a:chExt cx="8244727" cy="5883094"/>
          </a:xfrm>
        </p:grpSpPr>
        <p:sp>
          <p:nvSpPr>
            <p:cNvPr id="5" name="矩形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15645" y="987395"/>
              <a:ext cx="8244727" cy="4895699"/>
            </a:xfrm>
            <a:prstGeom prst="rect">
              <a:avLst/>
            </a:prstGeom>
            <a:solidFill>
              <a:srgbClr val="E4EAEA"/>
            </a:solidFill>
            <a:ln>
              <a:noFill/>
            </a:ln>
            <a:effectLst>
              <a:outerShdw blurRad="50800" dist="38100" dir="636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987824" y="0"/>
              <a:ext cx="144016" cy="987574"/>
            </a:xfrm>
            <a:prstGeom prst="rect">
              <a:avLst/>
            </a:prstGeom>
            <a:blipFill>
              <a:blip r:embed="rId2"/>
              <a:tile tx="0" ty="0" sx="100000" sy="100000" flip="none" algn="ctr"/>
            </a:blipFill>
            <a:ln>
              <a:noFill/>
            </a:ln>
            <a:effectLst>
              <a:outerShdw blurRad="50800" dist="88900" dir="97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073924" y="0"/>
              <a:ext cx="144016" cy="987574"/>
            </a:xfrm>
            <a:prstGeom prst="rect">
              <a:avLst/>
            </a:prstGeom>
            <a:blipFill>
              <a:blip r:embed="rId2"/>
              <a:tile tx="0" ty="0" sx="100000" sy="100000" flip="none" algn="ctr"/>
            </a:blipFill>
            <a:ln>
              <a:noFill/>
            </a:ln>
            <a:effectLst>
              <a:outerShdw blurRad="50800" dist="88900" dir="97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14338" name="图片 8"/>
          <p:cNvPicPr>
            <a:picLocks noChangeAspect="1"/>
          </p:cNvPicPr>
          <p:nvPr/>
        </p:nvPicPr>
        <p:blipFill>
          <a:blip r:embed="rId3"/>
          <a:srcRect r="58916" b="72366"/>
          <a:stretch>
            <a:fillRect/>
          </a:stretch>
        </p:blipFill>
        <p:spPr bwMode="auto">
          <a:xfrm>
            <a:off x="3543300" y="106363"/>
            <a:ext cx="37560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462213" y="3021013"/>
            <a:ext cx="7267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400">
                <a:solidFill>
                  <a:schemeClr val="tx2"/>
                </a:solidFill>
              </a:rPr>
              <a:t>怎样跟孩子谈性</a:t>
            </a:r>
          </a:p>
          <a:p>
            <a:pPr algn="ctr"/>
            <a:r>
              <a:rPr lang="en-US" altLang="zh-CN" sz="2000">
                <a:solidFill>
                  <a:schemeClr val="tx2"/>
                </a:solidFill>
              </a:rPr>
              <a:t>(</a:t>
            </a:r>
            <a:r>
              <a:rPr lang="zh-CN" altLang="en-US" sz="2000">
                <a:solidFill>
                  <a:schemeClr val="tx2"/>
                </a:solidFill>
              </a:rPr>
              <a:t>初中版</a:t>
            </a:r>
            <a:r>
              <a:rPr lang="en-US" altLang="zh-CN" sz="200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1" name="矩形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051175" y="4238625"/>
            <a:ext cx="6089650" cy="5667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>
                <a:latin typeface="海派腔调禅粗黑简2.0" panose="02000500000000000000" pitchFamily="2" charset="-122"/>
                <a:ea typeface="海派腔调禅粗黑简2.0" panose="02000500000000000000" pitchFamily="2" charset="-122"/>
              </a:rPr>
              <a:t>THIS IS A ART TEMPLATE , THANK YOU WATCHING THIS ONE. THANK YOU WATCHING THIS ONE.</a:t>
            </a:r>
          </a:p>
        </p:txBody>
      </p:sp>
      <p:pic>
        <p:nvPicPr>
          <p:cNvPr id="14341" name="图片 11"/>
          <p:cNvPicPr>
            <a:picLocks noChangeAspect="1"/>
          </p:cNvPicPr>
          <p:nvPr/>
        </p:nvPicPr>
        <p:blipFill>
          <a:blip r:embed="rId3"/>
          <a:srcRect l="1343" t="29633" r="57573" b="42735"/>
          <a:stretch>
            <a:fillRect/>
          </a:stretch>
        </p:blipFill>
        <p:spPr bwMode="auto">
          <a:xfrm>
            <a:off x="10004425" y="3535363"/>
            <a:ext cx="2249488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图片 12"/>
          <p:cNvPicPr>
            <a:picLocks noChangeAspect="1"/>
          </p:cNvPicPr>
          <p:nvPr/>
        </p:nvPicPr>
        <p:blipFill>
          <a:blip r:embed="rId3"/>
          <a:srcRect l="1343" t="29633" r="57573" b="42735"/>
          <a:stretch>
            <a:fillRect/>
          </a:stretch>
        </p:blipFill>
        <p:spPr bwMode="auto">
          <a:xfrm rot="-7141857">
            <a:off x="9282113" y="4346575"/>
            <a:ext cx="2249488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1676400" y="407988"/>
            <a:ext cx="10515600" cy="1325562"/>
          </a:xfrm>
        </p:spPr>
        <p:txBody>
          <a:bodyPr/>
          <a:lstStyle/>
          <a:p>
            <a:r>
              <a:rPr lang="zh-CN" altLang="en-US" b="1" smtClean="0"/>
              <a:t>预防性侵犯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939800" y="2174875"/>
            <a:ext cx="10515600" cy="4351338"/>
          </a:xfrm>
        </p:spPr>
        <p:txBody>
          <a:bodyPr/>
          <a:lstStyle/>
          <a:p>
            <a:r>
              <a:rPr lang="zh-CN" altLang="en-US" sz="3200" smtClean="0"/>
              <a:t>为了预防性侵犯，要和孩子讲明这个危险的存在。大部分的性侵犯者是孩子认识的人。告诉孩子性侵犯的存在，是家长的首要责任。</a:t>
            </a:r>
          </a:p>
          <a:p>
            <a:pPr>
              <a:buFont typeface="Arial" charset="0"/>
              <a:buNone/>
            </a:pPr>
            <a:r>
              <a:rPr lang="zh-CN" altLang="en-US" sz="3200" smtClean="0"/>
              <a:t>当你和孩子讲这个话题的时候，需要给她一些明确的信息。一旦讲清楚了以后，就不要总是重提。如果你重复说太多，反而会让孩子遇到这种情况也不愿开口。因为他不想让你难过。或者他惊吓过度，谁也不相信。</a:t>
            </a:r>
          </a:p>
          <a:p>
            <a:endParaRPr lang="zh-CN" altLang="en-US" sz="3200" smtClean="0"/>
          </a:p>
          <a:p>
            <a:pPr>
              <a:buFont typeface="Arial" charset="0"/>
              <a:buNone/>
            </a:pPr>
            <a:r>
              <a:rPr lang="zh-CN" altLang="en-US" sz="3200" smtClean="0"/>
              <a:t> </a:t>
            </a:r>
          </a:p>
        </p:txBody>
      </p:sp>
      <p:pic>
        <p:nvPicPr>
          <p:cNvPr id="24579" name="图片 2"/>
          <p:cNvPicPr>
            <a:picLocks noChangeAspect="1"/>
          </p:cNvPicPr>
          <p:nvPr/>
        </p:nvPicPr>
        <p:blipFill>
          <a:blip r:embed="rId2"/>
          <a:srcRect r="58916" b="72366"/>
          <a:stretch>
            <a:fillRect/>
          </a:stretch>
        </p:blipFill>
        <p:spPr bwMode="auto">
          <a:xfrm>
            <a:off x="0" y="201613"/>
            <a:ext cx="192881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/>
            </a:extLst>
          </p:cNvPr>
          <p:cNvSpPr/>
          <p:nvPr/>
        </p:nvSpPr>
        <p:spPr>
          <a:xfrm>
            <a:off x="23813" y="552450"/>
            <a:ext cx="12192000" cy="5753100"/>
          </a:xfrm>
          <a:prstGeom prst="rect">
            <a:avLst/>
          </a:prstGeom>
          <a:solidFill>
            <a:srgbClr val="E4EAEA"/>
          </a:solidFill>
          <a:ln>
            <a:noFill/>
          </a:ln>
          <a:effectLst>
            <a:outerShdw blurRad="50800" dist="38100" dir="6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endParaRPr lang="zh-CN" altLang="en-US" sz="3200">
              <a:solidFill>
                <a:schemeClr val="tx1"/>
              </a:solidFill>
              <a:latin typeface="Arial" charset="0"/>
            </a:endParaRPr>
          </a:p>
          <a:p>
            <a:pPr>
              <a:defRPr/>
            </a:pPr>
            <a:r>
              <a:rPr lang="zh-CN" altLang="en-US" sz="3200">
                <a:solidFill>
                  <a:schemeClr val="tx1"/>
                </a:solidFill>
                <a:latin typeface="Arial" charset="0"/>
              </a:rPr>
              <a:t>    父母要教导孩子 ，父母就要在这方面预备自己，首先要在真理上扎根，要学习正确的性观念并不是件容易的事情；</a:t>
            </a:r>
          </a:p>
          <a:p>
            <a:pPr>
              <a:defRPr/>
            </a:pPr>
            <a:r>
              <a:rPr lang="zh-CN" altLang="en-US" sz="3200">
                <a:solidFill>
                  <a:schemeClr val="tx1"/>
                </a:solidFill>
                <a:latin typeface="Arial" charset="0"/>
              </a:rPr>
              <a:t>     父母要知道，</a:t>
            </a:r>
            <a:r>
              <a:rPr lang="zh-CN" altLang="en-US" sz="3200" b="1">
                <a:solidFill>
                  <a:schemeClr val="tx1"/>
                </a:solidFill>
                <a:latin typeface="Arial" charset="0"/>
              </a:rPr>
              <a:t>最好的性教育方式，就是夫妻二人要有一个温暖、甜蜜的婚姻关系，给孩子做榜样</a:t>
            </a:r>
            <a:r>
              <a:rPr lang="zh-CN" altLang="en-US" sz="3200">
                <a:solidFill>
                  <a:schemeClr val="tx1"/>
                </a:solidFill>
                <a:latin typeface="Arial" charset="0"/>
              </a:rPr>
              <a:t/>
            </a:r>
            <a:br>
              <a:rPr lang="zh-CN" altLang="en-US" sz="3200">
                <a:solidFill>
                  <a:schemeClr val="tx1"/>
                </a:solidFill>
                <a:latin typeface="Arial" charset="0"/>
              </a:rPr>
            </a:br>
            <a:endParaRPr lang="zh-CN" altLang="en-US" sz="32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5602" name="图片 2"/>
          <p:cNvPicPr>
            <a:picLocks noChangeAspect="1"/>
          </p:cNvPicPr>
          <p:nvPr/>
        </p:nvPicPr>
        <p:blipFill>
          <a:blip r:embed="rId2"/>
          <a:srcRect l="1343" t="29633" r="57573" b="42735"/>
          <a:stretch>
            <a:fillRect/>
          </a:stretch>
        </p:blipFill>
        <p:spPr bwMode="auto">
          <a:xfrm>
            <a:off x="846138" y="0"/>
            <a:ext cx="2249487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图片 4"/>
          <p:cNvPicPr>
            <a:picLocks noChangeAspect="1"/>
          </p:cNvPicPr>
          <p:nvPr/>
        </p:nvPicPr>
        <p:blipFill>
          <a:blip r:embed="rId2"/>
          <a:srcRect l="1343" t="29633" r="57573" b="42735"/>
          <a:stretch>
            <a:fillRect/>
          </a:stretch>
        </p:blipFill>
        <p:spPr bwMode="auto">
          <a:xfrm rot="-7141857">
            <a:off x="123825" y="811213"/>
            <a:ext cx="2249487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719513" y="842963"/>
            <a:ext cx="6950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400" b="1">
                <a:latin typeface="黑体" pitchFamily="49" charset="-122"/>
                <a:ea typeface="黑体" pitchFamily="49" charset="-122"/>
              </a:rPr>
              <a:t>言传身教</a:t>
            </a:r>
          </a:p>
        </p:txBody>
      </p:sp>
      <p:sp>
        <p:nvSpPr>
          <p:cNvPr id="25605" name="文本框 8"/>
          <p:cNvSpPr txBox="1">
            <a:spLocks noChangeArrowheads="1"/>
          </p:cNvSpPr>
          <p:nvPr/>
        </p:nvSpPr>
        <p:spPr bwMode="auto">
          <a:xfrm>
            <a:off x="8636000" y="1135063"/>
            <a:ext cx="503238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>
              <a:solidFill>
                <a:srgbClr val="262626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262438" y="1135063"/>
            <a:ext cx="739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 sz="28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607" name="文本框 10"/>
          <p:cNvSpPr txBox="1">
            <a:spLocks noChangeArrowheads="1"/>
          </p:cNvSpPr>
          <p:nvPr/>
        </p:nvSpPr>
        <p:spPr bwMode="auto">
          <a:xfrm>
            <a:off x="3802063" y="1135063"/>
            <a:ext cx="5032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>
              <a:solidFill>
                <a:srgbClr val="262626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/>
            </a:extLst>
          </p:cNvPr>
          <p:cNvSpPr/>
          <p:nvPr/>
        </p:nvSpPr>
        <p:spPr>
          <a:xfrm>
            <a:off x="23813" y="552450"/>
            <a:ext cx="12192000" cy="5753100"/>
          </a:xfrm>
          <a:prstGeom prst="rect">
            <a:avLst/>
          </a:prstGeom>
          <a:solidFill>
            <a:srgbClr val="E4EAEA"/>
          </a:solidFill>
          <a:ln>
            <a:noFill/>
          </a:ln>
          <a:effectLst>
            <a:outerShdw blurRad="50800" dist="38100" dir="6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6626" name="图片 2"/>
          <p:cNvPicPr>
            <a:picLocks noChangeAspect="1"/>
          </p:cNvPicPr>
          <p:nvPr/>
        </p:nvPicPr>
        <p:blipFill>
          <a:blip r:embed="rId2"/>
          <a:srcRect r="58916" b="72366"/>
          <a:stretch>
            <a:fillRect/>
          </a:stretch>
        </p:blipFill>
        <p:spPr bwMode="auto">
          <a:xfrm>
            <a:off x="1600200" y="1173163"/>
            <a:ext cx="192881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3527425" y="2317750"/>
            <a:ext cx="8072438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/>
              <a:t>孩子</a:t>
            </a:r>
          </a:p>
          <a:p>
            <a:pPr>
              <a:spcBef>
                <a:spcPct val="20000"/>
              </a:spcBef>
            </a:pPr>
            <a:r>
              <a:rPr lang="zh-CN" altLang="en-US" sz="3200"/>
              <a:t>我关注你，我关心你，我尊重你，我支持你。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zh-CN" altLang="en-US" sz="2400"/>
          </a:p>
          <a:p>
            <a:endParaRPr lang="zh-CN" altLang="en-US" sz="2400"/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3903663" y="3714750"/>
            <a:ext cx="351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2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3910013" y="4176713"/>
            <a:ext cx="65341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>
              <a:solidFill>
                <a:srgbClr val="262626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1106488" y="0"/>
            <a:ext cx="9979025" cy="5883275"/>
            <a:chOff x="615645" y="0"/>
            <a:chExt cx="8244727" cy="5883094"/>
          </a:xfrm>
        </p:grpSpPr>
        <p:sp>
          <p:nvSpPr>
            <p:cNvPr id="5" name="矩形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15645" y="987395"/>
              <a:ext cx="8244727" cy="4895699"/>
            </a:xfrm>
            <a:prstGeom prst="rect">
              <a:avLst/>
            </a:prstGeom>
            <a:solidFill>
              <a:srgbClr val="E4EAEA"/>
            </a:solidFill>
            <a:ln>
              <a:noFill/>
            </a:ln>
            <a:effectLst>
              <a:outerShdw blurRad="50800" dist="38100" dir="636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987824" y="0"/>
              <a:ext cx="144016" cy="987574"/>
            </a:xfrm>
            <a:prstGeom prst="rect">
              <a:avLst/>
            </a:prstGeom>
            <a:blipFill>
              <a:blip r:embed="rId2"/>
              <a:tile tx="0" ty="0" sx="100000" sy="100000" flip="none" algn="ctr"/>
            </a:blipFill>
            <a:ln>
              <a:noFill/>
            </a:ln>
            <a:effectLst>
              <a:outerShdw blurRad="50800" dist="88900" dir="97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073924" y="0"/>
              <a:ext cx="144016" cy="987574"/>
            </a:xfrm>
            <a:prstGeom prst="rect">
              <a:avLst/>
            </a:prstGeom>
            <a:blipFill>
              <a:blip r:embed="rId2"/>
              <a:tile tx="0" ty="0" sx="100000" sy="100000" flip="none" algn="ctr"/>
            </a:blipFill>
            <a:ln>
              <a:noFill/>
            </a:ln>
            <a:effectLst>
              <a:outerShdw blurRad="50800" dist="88900" dir="97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27650" name="图片 8"/>
          <p:cNvPicPr>
            <a:picLocks noChangeAspect="1"/>
          </p:cNvPicPr>
          <p:nvPr/>
        </p:nvPicPr>
        <p:blipFill>
          <a:blip r:embed="rId3"/>
          <a:srcRect r="58916" b="72366"/>
          <a:stretch>
            <a:fillRect/>
          </a:stretch>
        </p:blipFill>
        <p:spPr bwMode="auto">
          <a:xfrm>
            <a:off x="3543300" y="106363"/>
            <a:ext cx="37560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462213" y="3021013"/>
            <a:ext cx="72675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7200">
                <a:solidFill>
                  <a:srgbClr val="1F4E79"/>
                </a:solidFill>
                <a:latin typeface="海派腔调禅粗黑简2.0"/>
                <a:ea typeface="海派腔调禅粗黑简2.0"/>
                <a:cs typeface="海派腔调禅粗黑简2.0"/>
              </a:rPr>
              <a:t>谢谢</a:t>
            </a:r>
          </a:p>
        </p:txBody>
      </p:sp>
      <p:sp>
        <p:nvSpPr>
          <p:cNvPr id="11" name="矩形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051175" y="4238625"/>
            <a:ext cx="6089650" cy="5667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>
                <a:latin typeface="海派腔调禅粗黑简2.0" panose="02000500000000000000" pitchFamily="2" charset="-122"/>
                <a:ea typeface="海派腔调禅粗黑简2.0" panose="02000500000000000000" pitchFamily="2" charset="-122"/>
              </a:rPr>
              <a:t>THIS IS A ART TEMPLATE , THANK YOU WATCHING THIS ONE. THANK YOU WATCHING THIS ONE.</a:t>
            </a:r>
          </a:p>
        </p:txBody>
      </p:sp>
      <p:pic>
        <p:nvPicPr>
          <p:cNvPr id="27653" name="图片 11"/>
          <p:cNvPicPr>
            <a:picLocks noChangeAspect="1"/>
          </p:cNvPicPr>
          <p:nvPr/>
        </p:nvPicPr>
        <p:blipFill>
          <a:blip r:embed="rId3"/>
          <a:srcRect l="1343" t="29633" r="57573" b="42735"/>
          <a:stretch>
            <a:fillRect/>
          </a:stretch>
        </p:blipFill>
        <p:spPr bwMode="auto">
          <a:xfrm>
            <a:off x="10004425" y="3535363"/>
            <a:ext cx="2249488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图片 12"/>
          <p:cNvPicPr>
            <a:picLocks noChangeAspect="1"/>
          </p:cNvPicPr>
          <p:nvPr/>
        </p:nvPicPr>
        <p:blipFill>
          <a:blip r:embed="rId3"/>
          <a:srcRect l="1343" t="29633" r="57573" b="42735"/>
          <a:stretch>
            <a:fillRect/>
          </a:stretch>
        </p:blipFill>
        <p:spPr bwMode="auto">
          <a:xfrm rot="-7141857">
            <a:off x="9282113" y="4346575"/>
            <a:ext cx="2249488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1150" y="1052513"/>
            <a:ext cx="8253413" cy="4351337"/>
          </a:xfrm>
        </p:spPr>
      </p:pic>
      <p:pic>
        <p:nvPicPr>
          <p:cNvPr id="15362" name="图片 17"/>
          <p:cNvPicPr>
            <a:picLocks noChangeAspect="1"/>
          </p:cNvPicPr>
          <p:nvPr>
            <p:ph type="title"/>
          </p:nvPr>
        </p:nvPicPr>
        <p:blipFill>
          <a:blip r:embed="rId3"/>
          <a:srcRect l="54839" t="29404" r="4077" b="42964"/>
          <a:stretch>
            <a:fillRect/>
          </a:stretch>
        </p:blipFill>
        <p:spPr>
          <a:xfrm>
            <a:off x="10229850" y="4860925"/>
            <a:ext cx="976313" cy="1325563"/>
          </a:xfrm>
        </p:spPr>
      </p:pic>
      <p:pic>
        <p:nvPicPr>
          <p:cNvPr id="15363" name="图片 8"/>
          <p:cNvPicPr>
            <a:picLocks noChangeAspect="1"/>
          </p:cNvPicPr>
          <p:nvPr/>
        </p:nvPicPr>
        <p:blipFill>
          <a:blip r:embed="rId3"/>
          <a:srcRect r="58916" b="72366"/>
          <a:stretch>
            <a:fillRect/>
          </a:stretch>
        </p:blipFill>
        <p:spPr bwMode="auto">
          <a:xfrm>
            <a:off x="-657225" y="-219075"/>
            <a:ext cx="25558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/>
            </a:extLst>
          </p:cNvPr>
          <p:cNvSpPr/>
          <p:nvPr/>
        </p:nvSpPr>
        <p:spPr>
          <a:xfrm>
            <a:off x="1069975" y="2457450"/>
            <a:ext cx="10225088" cy="3248025"/>
          </a:xfrm>
          <a:prstGeom prst="rect">
            <a:avLst/>
          </a:prstGeom>
          <a:solidFill>
            <a:srgbClr val="E4EAEA"/>
          </a:solidFill>
          <a:ln>
            <a:noFill/>
          </a:ln>
          <a:effectLst>
            <a:outerShdw blurRad="50800" dist="38100" dir="6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6386" name="图片 2"/>
          <p:cNvPicPr>
            <a:picLocks noChangeAspect="1"/>
          </p:cNvPicPr>
          <p:nvPr/>
        </p:nvPicPr>
        <p:blipFill>
          <a:blip r:embed="rId2"/>
          <a:srcRect l="50887" t="159" r="8031" b="72208"/>
          <a:stretch>
            <a:fillRect/>
          </a:stretch>
        </p:blipFill>
        <p:spPr bwMode="auto">
          <a:xfrm>
            <a:off x="0" y="0"/>
            <a:ext cx="29733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5641975" y="4237038"/>
            <a:ext cx="565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000">
              <a:latin typeface="华文新魏"/>
              <a:ea typeface="华文新魏"/>
              <a:cs typeface="华文新魏"/>
            </a:endParaRPr>
          </a:p>
        </p:txBody>
      </p:sp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1223963" y="3049588"/>
            <a:ext cx="103314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      </a:t>
            </a:r>
            <a:r>
              <a:rPr lang="en-US" altLang="zh-CN" sz="3200"/>
              <a:t>3%</a:t>
            </a:r>
            <a:r>
              <a:rPr lang="zh-CN" altLang="en-US" sz="3200"/>
              <a:t>通过父亲，</a:t>
            </a:r>
            <a:r>
              <a:rPr lang="en-US" altLang="zh-CN" sz="3200"/>
              <a:t>7%</a:t>
            </a:r>
            <a:r>
              <a:rPr lang="zh-CN" altLang="en-US" sz="3200"/>
              <a:t>通过学校，</a:t>
            </a:r>
            <a:r>
              <a:rPr lang="en-US" altLang="zh-CN" sz="3200"/>
              <a:t>12%</a:t>
            </a:r>
            <a:r>
              <a:rPr lang="zh-CN" altLang="en-US" sz="3200"/>
              <a:t>通过母亲，</a:t>
            </a:r>
            <a:r>
              <a:rPr lang="en-US" altLang="zh-CN" sz="3200"/>
              <a:t>29%</a:t>
            </a:r>
            <a:r>
              <a:rPr lang="zh-CN" altLang="en-US" sz="3200"/>
              <a:t>则通过媒体，</a:t>
            </a:r>
            <a:r>
              <a:rPr lang="zh-CN" altLang="en-US" sz="3200" b="1"/>
              <a:t>数量最多的是通过同龄人，比例高达</a:t>
            </a:r>
            <a:r>
              <a:rPr lang="en-US" altLang="zh-CN" sz="3200" b="1"/>
              <a:t>49%</a:t>
            </a:r>
            <a:r>
              <a:rPr lang="zh-CN" altLang="en-US" sz="3200" b="1"/>
              <a:t>。</a:t>
            </a:r>
            <a:endParaRPr lang="zh-CN" altLang="en-US" sz="3200"/>
          </a:p>
          <a:p>
            <a:endParaRPr lang="en-US" altLang="zh-CN" sz="3200">
              <a:latin typeface="华文新魏"/>
              <a:ea typeface="华文新魏"/>
              <a:cs typeface="Open Sans"/>
            </a:endParaRPr>
          </a:p>
        </p:txBody>
      </p:sp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3649663" y="2398713"/>
            <a:ext cx="7604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zh-CN" sz="12800">
              <a:latin typeface="海派腔调禅粗黑简2.0"/>
              <a:ea typeface="海派腔调禅粗黑简2.0"/>
              <a:cs typeface="Open Sans Light"/>
            </a:endParaRP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3571875" y="971550"/>
            <a:ext cx="5670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chemeClr val="tx2"/>
                </a:solidFill>
              </a:rPr>
              <a:t>孩子了解性爱的方式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/>
            </a:extLst>
          </p:cNvPr>
          <p:cNvSpPr/>
          <p:nvPr/>
        </p:nvSpPr>
        <p:spPr>
          <a:xfrm>
            <a:off x="225425" y="0"/>
            <a:ext cx="12192000" cy="5753100"/>
          </a:xfrm>
          <a:prstGeom prst="rect">
            <a:avLst/>
          </a:prstGeom>
          <a:solidFill>
            <a:srgbClr val="E4EAEA"/>
          </a:solidFill>
          <a:ln>
            <a:noFill/>
          </a:ln>
          <a:effectLst>
            <a:outerShdw blurRad="50800" dist="38100" dir="6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67915" b="11667"/>
          <a:stretch>
            <a:fillRect/>
          </a:stretch>
        </p:blipFill>
        <p:spPr bwMode="auto">
          <a:xfrm>
            <a:off x="-738188" y="555625"/>
            <a:ext cx="4738688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/>
            </a:extLst>
          </p:cNvPr>
          <p:cNvSpPr/>
          <p:nvPr/>
        </p:nvSpPr>
        <p:spPr>
          <a:xfrm>
            <a:off x="1035050" y="1890713"/>
            <a:ext cx="9990138" cy="4100512"/>
          </a:xfrm>
          <a:prstGeom prst="rect">
            <a:avLst/>
          </a:prstGeom>
          <a:solidFill>
            <a:srgbClr val="FBE5D6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2" name="文本框 22"/>
          <p:cNvSpPr txBox="1">
            <a:spLocks noChangeArrowheads="1"/>
          </p:cNvSpPr>
          <p:nvPr/>
        </p:nvSpPr>
        <p:spPr bwMode="auto">
          <a:xfrm>
            <a:off x="2778125" y="1057275"/>
            <a:ext cx="8658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tx2"/>
                </a:solidFill>
              </a:rPr>
              <a:t>性话题本来就应该是家庭教育的一部分</a:t>
            </a:r>
          </a:p>
        </p:txBody>
      </p:sp>
      <p:sp>
        <p:nvSpPr>
          <p:cNvPr id="17413" name="矩形 23"/>
          <p:cNvSpPr>
            <a:spLocks noChangeArrowheads="1"/>
          </p:cNvSpPr>
          <p:nvPr/>
        </p:nvSpPr>
        <p:spPr bwMode="auto">
          <a:xfrm>
            <a:off x="1022350" y="2155825"/>
            <a:ext cx="9982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/>
              <a:t>如果父母不把健康的性观念教导给孩子，</a:t>
            </a:r>
            <a:r>
              <a:rPr lang="zh-CN" altLang="en-US" sz="2800" b="1"/>
              <a:t>世界必然把扭曲的性观念灌输给孩子，那将是父母和孩子的噩梦。</a:t>
            </a:r>
            <a:endParaRPr lang="zh-CN" altLang="en-US" sz="2800"/>
          </a:p>
          <a:p>
            <a:r>
              <a:rPr lang="zh-CN" altLang="en-US" sz="2800"/>
              <a:t/>
            </a:r>
            <a:br>
              <a:rPr lang="zh-CN" altLang="en-US" sz="2800"/>
            </a:br>
            <a:r>
              <a:rPr lang="zh-CN" altLang="en-US" sz="2800"/>
              <a:t>孩子从哪里才能真正听到对性爱的合乎真理的阐释？当然是家里了！为什么要让自己的孩子从别人身上学习呢？</a:t>
            </a:r>
            <a:endParaRPr lang="zh-CN" altLang="en-US" sz="280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/>
            </a:extLst>
          </p:cNvPr>
          <p:cNvSpPr/>
          <p:nvPr/>
        </p:nvSpPr>
        <p:spPr>
          <a:xfrm>
            <a:off x="23813" y="552450"/>
            <a:ext cx="12192000" cy="5753100"/>
          </a:xfrm>
          <a:prstGeom prst="rect">
            <a:avLst/>
          </a:prstGeom>
          <a:solidFill>
            <a:srgbClr val="E4EAEA"/>
          </a:solidFill>
          <a:ln>
            <a:noFill/>
          </a:ln>
          <a:effectLst>
            <a:outerShdw blurRad="50800" dist="38100" dir="6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67915" b="11667"/>
          <a:stretch>
            <a:fillRect/>
          </a:stretch>
        </p:blipFill>
        <p:spPr bwMode="auto">
          <a:xfrm>
            <a:off x="320675" y="150813"/>
            <a:ext cx="58420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/>
            </a:extLst>
          </p:cNvPr>
          <p:cNvSpPr/>
          <p:nvPr/>
        </p:nvSpPr>
        <p:spPr>
          <a:xfrm>
            <a:off x="831850" y="2020888"/>
            <a:ext cx="10237788" cy="3389312"/>
          </a:xfrm>
          <a:prstGeom prst="rect">
            <a:avLst/>
          </a:prstGeom>
          <a:solidFill>
            <a:srgbClr val="FBE5D6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zh-CN" altLang="en-US" sz="3600" b="1">
                <a:solidFill>
                  <a:schemeClr val="tx1"/>
                </a:solidFill>
                <a:latin typeface="Arial" charset="0"/>
              </a:rPr>
              <a:t>据统计，孩子对性的了解得越多，他们的初次性经验就越晚，性对象也越少，也越注意性保护措施。相反，逃避或拖延对孩子的性教育不仅不会保护孩子，还会让他们面对性问题的时候更加脆弱。</a:t>
            </a:r>
            <a:r>
              <a:rPr lang="zh-CN" altLang="en-US" sz="360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endParaRPr lang="zh-CN" altLang="en-US" sz="3600">
              <a:solidFill>
                <a:srgbClr val="FFFFFF"/>
              </a:solidFill>
            </a:endParaRPr>
          </a:p>
        </p:txBody>
      </p:sp>
      <p:sp>
        <p:nvSpPr>
          <p:cNvPr id="18436" name="文本框 22"/>
          <p:cNvSpPr txBox="1">
            <a:spLocks noChangeArrowheads="1"/>
          </p:cNvSpPr>
          <p:nvPr/>
        </p:nvSpPr>
        <p:spPr bwMode="auto">
          <a:xfrm>
            <a:off x="2795588" y="3308350"/>
            <a:ext cx="351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2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437" name="矩形 23"/>
          <p:cNvSpPr>
            <a:spLocks noChangeArrowheads="1"/>
          </p:cNvSpPr>
          <p:nvPr/>
        </p:nvSpPr>
        <p:spPr bwMode="auto">
          <a:xfrm>
            <a:off x="2805113" y="3836988"/>
            <a:ext cx="70500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endParaRPr lang="zh-CN" altLang="en-US" sz="1400">
              <a:solidFill>
                <a:srgbClr val="262626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438" name="矩形 7"/>
          <p:cNvSpPr>
            <a:spLocks noChangeArrowheads="1"/>
          </p:cNvSpPr>
          <p:nvPr/>
        </p:nvSpPr>
        <p:spPr bwMode="auto">
          <a:xfrm>
            <a:off x="4718050" y="244475"/>
            <a:ext cx="6707188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400" b="1">
                <a:solidFill>
                  <a:schemeClr val="tx2"/>
                </a:solidFill>
              </a:rPr>
              <a:t>逃避性教育，后患无穷</a:t>
            </a:r>
            <a:r>
              <a:rPr lang="zh-CN" altLang="en-US" sz="4400">
                <a:solidFill>
                  <a:schemeClr val="tx2"/>
                </a:solidFill>
              </a:rPr>
              <a:t/>
            </a:r>
            <a:br>
              <a:rPr lang="zh-CN" altLang="en-US" sz="4400">
                <a:solidFill>
                  <a:schemeClr val="tx2"/>
                </a:solidFill>
              </a:rPr>
            </a:br>
            <a:endParaRPr lang="zh-CN" alt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/>
            </a:extLst>
          </p:cNvPr>
          <p:cNvSpPr/>
          <p:nvPr/>
        </p:nvSpPr>
        <p:spPr>
          <a:xfrm>
            <a:off x="444500" y="552450"/>
            <a:ext cx="12192000" cy="5753100"/>
          </a:xfrm>
          <a:prstGeom prst="rect">
            <a:avLst/>
          </a:prstGeom>
          <a:solidFill>
            <a:srgbClr val="E4EAEA"/>
          </a:solidFill>
          <a:ln>
            <a:noFill/>
          </a:ln>
          <a:effectLst>
            <a:outerShdw blurRad="50800" dist="38100" dir="6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9458" name="图片 2"/>
          <p:cNvPicPr>
            <a:picLocks noChangeAspect="1"/>
          </p:cNvPicPr>
          <p:nvPr/>
        </p:nvPicPr>
        <p:blipFill>
          <a:blip r:embed="rId2"/>
          <a:srcRect r="24200"/>
          <a:stretch>
            <a:fillRect/>
          </a:stretch>
        </p:blipFill>
        <p:spPr bwMode="auto">
          <a:xfrm>
            <a:off x="630238" y="1260475"/>
            <a:ext cx="4937125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1473200" y="555625"/>
            <a:ext cx="10350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tx2"/>
                </a:solidFill>
              </a:rPr>
              <a:t>交谈性爱，是父母融入孩子生活的唯一良方</a:t>
            </a:r>
            <a:endParaRPr lang="zh-CN" altLang="en-US" sz="3200" b="1">
              <a:latin typeface="楷体" pitchFamily="49" charset="-122"/>
              <a:ea typeface="楷体" pitchFamily="49" charset="-122"/>
              <a:sym typeface="微软雅黑" pitchFamily="34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6096000" y="2236788"/>
            <a:ext cx="492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 b="1"/>
              <a:t>  “孩子，你对我太重要了，所以我想跟你谈谈这个有点尴尬的话题。</a:t>
            </a:r>
            <a:r>
              <a:rPr lang="zh-CN" altLang="en-US" sz="3200"/>
              <a:t>”</a:t>
            </a:r>
          </a:p>
          <a:p>
            <a:pPr>
              <a:lnSpc>
                <a:spcPct val="150000"/>
              </a:lnSpc>
            </a:pPr>
            <a:endParaRPr lang="zh-CN" altLang="en-US" sz="3200">
              <a:solidFill>
                <a:srgbClr val="262626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文本框 22"/>
          <p:cNvSpPr txBox="1">
            <a:spLocks noChangeArrowheads="1"/>
          </p:cNvSpPr>
          <p:nvPr/>
        </p:nvSpPr>
        <p:spPr bwMode="auto">
          <a:xfrm>
            <a:off x="6111875" y="3560763"/>
            <a:ext cx="3516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240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/>
            </a:extLst>
          </p:cNvPr>
          <p:cNvSpPr/>
          <p:nvPr/>
        </p:nvSpPr>
        <p:spPr>
          <a:xfrm>
            <a:off x="2090738" y="682625"/>
            <a:ext cx="9652000" cy="2663825"/>
          </a:xfrm>
          <a:prstGeom prst="rect">
            <a:avLst/>
          </a:prstGeom>
          <a:solidFill>
            <a:srgbClr val="E4EAEA"/>
          </a:solidFill>
          <a:ln>
            <a:noFill/>
          </a:ln>
          <a:effectLst>
            <a:outerShdw blurRad="50800" dist="38100" dir="6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057400" lvl="4" indent="-2286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400">
                <a:solidFill>
                  <a:schemeClr val="tx1"/>
                </a:solidFill>
                <a:latin typeface="Arial" charset="0"/>
              </a:rPr>
              <a:t>“</a:t>
            </a:r>
            <a:r>
              <a:rPr lang="zh-CN" altLang="en-US" sz="2400" b="1">
                <a:solidFill>
                  <a:schemeClr val="tx1"/>
                </a:solidFill>
                <a:latin typeface="Arial" charset="0"/>
              </a:rPr>
              <a:t>有些事我本该早告诉你，但是我想现在告诉你也不迟，我时刻都陪在你身边，帮你度过那些令你茫然迷惑的岁月，</a:t>
            </a:r>
            <a:r>
              <a:rPr lang="zh-CN" altLang="en-US" sz="2400">
                <a:solidFill>
                  <a:schemeClr val="tx1"/>
                </a:solidFill>
                <a:latin typeface="Arial" charset="0"/>
              </a:rPr>
              <a:t>我想一直陪着你，不想让你独自一人，或者与自己的同伴来面对这些问题。”</a:t>
            </a:r>
          </a:p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pic>
        <p:nvPicPr>
          <p:cNvPr id="28675" name="图片 2"/>
          <p:cNvPicPr>
            <a:picLocks noChangeAspect="1"/>
          </p:cNvPicPr>
          <p:nvPr/>
        </p:nvPicPr>
        <p:blipFill>
          <a:blip r:embed="rId2"/>
          <a:srcRect r="179"/>
          <a:stretch>
            <a:fillRect/>
          </a:stretch>
        </p:blipFill>
        <p:spPr bwMode="auto">
          <a:xfrm>
            <a:off x="6929438" y="3344863"/>
            <a:ext cx="5262562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 flipH="1">
            <a:off x="1193800" y="636588"/>
            <a:ext cx="944563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>
                <a:solidFill>
                  <a:schemeClr val="tx2"/>
                </a:solidFill>
                <a:ea typeface="黑体" pitchFamily="49" charset="-122"/>
              </a:rPr>
              <a:t>您可以这样开始谈话</a:t>
            </a:r>
          </a:p>
        </p:txBody>
      </p:sp>
      <p:sp>
        <p:nvSpPr>
          <p:cNvPr id="28677" name="文本框 7"/>
          <p:cNvSpPr txBox="1">
            <a:spLocks noChangeArrowheads="1"/>
          </p:cNvSpPr>
          <p:nvPr/>
        </p:nvSpPr>
        <p:spPr bwMode="auto">
          <a:xfrm>
            <a:off x="9312275" y="2144713"/>
            <a:ext cx="503238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latin typeface="楷体" pitchFamily="49" charset="-122"/>
                <a:ea typeface="楷体" pitchFamily="49" charset="-122"/>
              </a:rPr>
              <a:t>I</a:t>
            </a:r>
            <a:endParaRPr lang="zh-CN" altLang="en-US" sz="1400">
              <a:solidFill>
                <a:srgbClr val="262626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/>
            </a:extLst>
          </p:cNvPr>
          <p:cNvSpPr/>
          <p:nvPr/>
        </p:nvSpPr>
        <p:spPr>
          <a:xfrm>
            <a:off x="-1233488" y="754063"/>
            <a:ext cx="13971588" cy="5564187"/>
          </a:xfrm>
          <a:prstGeom prst="rect">
            <a:avLst/>
          </a:prstGeom>
          <a:solidFill>
            <a:srgbClr val="E4EAEA"/>
          </a:solidFill>
          <a:ln>
            <a:noFill/>
          </a:ln>
          <a:effectLst>
            <a:outerShdw blurRad="50800" dist="38100" dir="6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406400" y="882650"/>
            <a:ext cx="1054100" cy="1120775"/>
            <a:chOff x="5758072" y="954157"/>
            <a:chExt cx="1053545" cy="1119809"/>
          </a:xfrm>
        </p:grpSpPr>
        <p:sp>
          <p:nvSpPr>
            <p:cNvPr id="5" name="菱形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64419" y="954157"/>
              <a:ext cx="1047198" cy="1046847"/>
            </a:xfrm>
            <a:prstGeom prst="diamond">
              <a:avLst/>
            </a:prstGeom>
            <a:noFill/>
            <a:ln w="28575">
              <a:solidFill>
                <a:srgbClr val="FF9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菱形 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58072" y="1027119"/>
              <a:ext cx="1047198" cy="1046847"/>
            </a:xfrm>
            <a:prstGeom prst="diamond">
              <a:avLst/>
            </a:prstGeom>
            <a:noFill/>
            <a:ln w="12700">
              <a:solidFill>
                <a:srgbClr val="FF9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749425" y="3340100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 sz="24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743075" y="4721225"/>
            <a:ext cx="62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 sz="24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文本框 22"/>
          <p:cNvSpPr txBox="1">
            <a:spLocks noChangeArrowheads="1"/>
          </p:cNvSpPr>
          <p:nvPr/>
        </p:nvSpPr>
        <p:spPr bwMode="auto">
          <a:xfrm>
            <a:off x="2782888" y="1676400"/>
            <a:ext cx="3516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2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1892300" y="892175"/>
            <a:ext cx="6318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tx2"/>
                </a:solidFill>
              </a:rPr>
              <a:t>正面回答带孩子关于性的问题</a:t>
            </a:r>
            <a:endParaRPr lang="zh-CN" altLang="en-US" sz="36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811463" y="2973388"/>
            <a:ext cx="3516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2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279525" y="2708275"/>
            <a:ext cx="65865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/>
              <a:t> </a:t>
            </a:r>
            <a:r>
              <a:rPr lang="zh-CN" altLang="en-US" sz="2800" b="1"/>
              <a:t>用正确的词讲述性</a:t>
            </a:r>
          </a:p>
          <a:p>
            <a:r>
              <a:rPr lang="zh-CN" altLang="en-US" sz="2800" b="1"/>
              <a:t>多问问孩子的意见</a:t>
            </a:r>
            <a:r>
              <a:rPr lang="zh-CN" altLang="en-US" sz="2800"/>
              <a:t> </a:t>
            </a:r>
          </a:p>
          <a:p>
            <a:r>
              <a:rPr lang="zh-CN" altLang="en-US" sz="2800" b="1"/>
              <a:t>营造一个充满信任的沟通氛围</a:t>
            </a:r>
            <a:r>
              <a:rPr lang="zh-CN" altLang="en-US" sz="2800"/>
              <a:t> </a:t>
            </a:r>
          </a:p>
          <a:p>
            <a:r>
              <a:rPr lang="zh-CN" altLang="en-US" sz="2800" b="1"/>
              <a:t>给孩子的信息要适合他的年龄</a:t>
            </a:r>
            <a:r>
              <a:rPr lang="zh-CN" altLang="en-US" sz="2800"/>
              <a:t> 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2627313" y="3644900"/>
            <a:ext cx="3516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2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954338" y="5208588"/>
            <a:ext cx="3875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1400">
              <a:solidFill>
                <a:srgbClr val="262626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0491" name="图片 22"/>
          <p:cNvPicPr>
            <a:picLocks noChangeAspect="1"/>
          </p:cNvPicPr>
          <p:nvPr/>
        </p:nvPicPr>
        <p:blipFill>
          <a:blip r:embed="rId2"/>
          <a:srcRect l="7922" t="60654" r="50993" b="11714"/>
          <a:stretch>
            <a:fillRect/>
          </a:stretch>
        </p:blipFill>
        <p:spPr bwMode="auto">
          <a:xfrm>
            <a:off x="8434388" y="1549400"/>
            <a:ext cx="37576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/>
            </a:extLst>
          </p:cNvPr>
          <p:cNvSpPr/>
          <p:nvPr/>
        </p:nvSpPr>
        <p:spPr>
          <a:xfrm>
            <a:off x="749300" y="595313"/>
            <a:ext cx="12192000" cy="5753100"/>
          </a:xfrm>
          <a:prstGeom prst="rect">
            <a:avLst/>
          </a:prstGeom>
          <a:solidFill>
            <a:srgbClr val="E4EAEA"/>
          </a:solidFill>
          <a:ln>
            <a:noFill/>
          </a:ln>
          <a:effectLst>
            <a:outerShdw blurRad="50800" dist="38100" dir="6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3554" name="图片 2"/>
          <p:cNvPicPr>
            <a:picLocks noChangeAspect="1"/>
          </p:cNvPicPr>
          <p:nvPr/>
        </p:nvPicPr>
        <p:blipFill>
          <a:blip r:embed="rId2"/>
          <a:srcRect l="50887" t="159" r="8031" b="72208"/>
          <a:stretch>
            <a:fillRect/>
          </a:stretch>
        </p:blipFill>
        <p:spPr bwMode="auto">
          <a:xfrm>
            <a:off x="377825" y="198438"/>
            <a:ext cx="29733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3249613" y="1939925"/>
            <a:ext cx="8270875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/>
              <a:t>我们是一个“谈性色变”的国度，特别是在对孩子谈性方面。当父母回答孩子提出的问题后，告诉孩子：性话题是隐私的，是秘密的，可以在家里和爸爸妈妈讨论，不要与同学或者其他人讨论，尽量减少孩子因为性话题被他人误解和攻击的可能。</a:t>
            </a:r>
            <a:br>
              <a:rPr lang="zh-CN" altLang="en-US" sz="2400"/>
            </a:br>
            <a:endParaRPr lang="zh-CN" altLang="en-US" sz="2400"/>
          </a:p>
          <a:p>
            <a:r>
              <a:rPr lang="zh-CN" altLang="en-US" sz="2400"/>
              <a:t>如果孩子与同龄人谈论这个话题时说出了自己的看法而被他人误解，父母要保护孩子，同时再次告诉孩子话题的隐私性。</a:t>
            </a:r>
          </a:p>
          <a:p>
            <a:pPr>
              <a:lnSpc>
                <a:spcPct val="150000"/>
              </a:lnSpc>
            </a:pPr>
            <a:endParaRPr lang="zh-CN" altLang="en-US" sz="2400">
              <a:latin typeface="华文新魏"/>
              <a:ea typeface="华文新魏"/>
              <a:cs typeface="华文新魏"/>
            </a:endParaRPr>
          </a:p>
        </p:txBody>
      </p:sp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3670300" y="755650"/>
            <a:ext cx="7426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tx2"/>
                </a:solidFill>
              </a:rPr>
              <a:t>与传统文化的冲突要尽量避免</a:t>
            </a:r>
            <a:endParaRPr lang="en-US" altLang="zh-CN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r="http://schemas.openxmlformats.org/officeDocument/2006/relationships"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876</Words>
  <Application>Aspose.Slides for .NET</Application>
  <PresentationFormat>自定义</PresentationFormat>
  <Paragraphs>37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Calibri Light</vt:lpstr>
      <vt:lpstr>Calibri</vt:lpstr>
      <vt:lpstr>海派腔调禅粗黑简2.0</vt:lpstr>
      <vt:lpstr>华文新魏</vt:lpstr>
      <vt:lpstr>Open Sans</vt:lpstr>
      <vt:lpstr>Open Sans Light</vt:lpstr>
      <vt:lpstr>楷体</vt:lpstr>
      <vt:lpstr>微软雅黑</vt:lpstr>
      <vt:lpstr>黑体</vt:lpstr>
      <vt:lpstr>微软雅黑 Light</vt:lpstr>
      <vt:lpstr>Ebrima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预防性侵犯</vt:lpstr>
      <vt:lpstr>幻灯片 11</vt:lpstr>
      <vt:lpstr>幻灯片 12</vt:lpstr>
      <vt:lpstr>幻灯片 13</vt:lpstr>
    </vt:vector>
  </TitlesOfParts>
  <Manager>风云办公</Manager>
  <Company>上海剑姬网络科技有限公司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Administrator</cp:lastModifiedBy>
  <cp:revision>30</cp:revision>
  <dcterms:created xsi:type="dcterms:W3CDTF">2015-05-05T08:02:14Z</dcterms:created>
  <dcterms:modified xsi:type="dcterms:W3CDTF">2019-08-18T15:41:50Z</dcterms:modified>
</cp:coreProperties>
</file>