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0" r:id="rId3"/>
    <p:sldId id="270" r:id="rId4"/>
    <p:sldId id="271" r:id="rId5"/>
    <p:sldId id="273" r:id="rId6"/>
    <p:sldId id="275" r:id="rId7"/>
    <p:sldId id="276" r:id="rId8"/>
    <p:sldId id="272" r:id="rId9"/>
    <p:sldId id="262" r:id="rId10"/>
    <p:sldId id="277" r:id="rId11"/>
    <p:sldId id="278" r:id="rId12"/>
    <p:sldId id="279" r:id="rId13"/>
    <p:sldId id="280" r:id="rId14"/>
    <p:sldId id="263" r:id="rId15"/>
    <p:sldId id="264" r:id="rId16"/>
    <p:sldId id="265" r:id="rId17"/>
    <p:sldId id="269" r:id="rId18"/>
    <p:sldId id="281" r:id="rId19"/>
    <p:sldId id="282" r:id="rId20"/>
    <p:sldId id="28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57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54571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685800" y="1141413"/>
            <a:ext cx="5486400" cy="3086100"/>
          </a:xfrm>
          <a:ln>
            <a:miter/>
          </a:ln>
        </p:spPr>
      </p:sp>
      <p:sp>
        <p:nvSpPr>
          <p:cNvPr id="49155" name="备注占位符 2"/>
          <p:cNvSpPr>
            <a:spLocks noGrp="1"/>
          </p:cNvSpPr>
          <p:nvPr>
            <p:ph type="body"/>
          </p:nvPr>
        </p:nvSpPr>
        <p:spPr>
          <a:xfrm>
            <a:off x="684213" y="4398963"/>
            <a:ext cx="5486400" cy="3600450"/>
          </a:xfrm>
        </p:spPr>
        <p:txBody>
          <a:bodyPr wrap="square" lIns="91440" tIns="45720" rIns="91440" bIns="45720" anchor="t"/>
          <a:lstStyle/>
          <a:p>
            <a:pPr lvl="0" eaLnBrk="1" hangingPunct="1"/>
            <a:r>
              <a:rPr lang="zh-CN" altLang="en-US" dirty="0"/>
              <a:t>模板来自于 </a:t>
            </a:r>
            <a:r>
              <a:rPr lang="en-US" altLang="zh-CN" dirty="0"/>
              <a:t>http://docer.wps.cn</a:t>
            </a:r>
            <a:endParaRPr lang="zh-CN" altLang="en-US" dirty="0"/>
          </a:p>
        </p:txBody>
      </p:sp>
      <p:sp>
        <p:nvSpPr>
          <p:cNvPr id="49156" name="灯片编号占位符 3"/>
          <p:cNvSpPr txBox="1">
            <a:spLocks noGrp="1"/>
          </p:cNvSpPr>
          <p:nvPr/>
        </p:nvSpPr>
        <p:spPr>
          <a:xfrm>
            <a:off x="3883025" y="8683625"/>
            <a:ext cx="2971800" cy="458788"/>
          </a:xfrm>
          <a:prstGeom prst="rect">
            <a:avLst/>
          </a:prstGeom>
          <a:noFill/>
          <a:ln w="9525">
            <a:noFill/>
          </a:ln>
        </p:spPr>
        <p:txBody>
          <a:bodyPr anchor="b"/>
          <a:lstStyle/>
          <a:p>
            <a:pPr lvl="0" indent="0" algn="r"/>
            <a:fld id="{9A0DB2DC-4C9A-4742-B13C-FB6460FD3503}" type="slidenum">
              <a:rPr lang="zh-CN" altLang="en-US" sz="1200" dirty="0">
                <a:latin typeface="Calibri" panose="020F0502020204030204" charset="0"/>
                <a:ea typeface="宋体" panose="02010600030101010101" pitchFamily="2" charset="-122"/>
              </a:rPr>
              <a:t>20</a:t>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p:nvSpPr>
        <p:spPr>
          <a:xfrm>
            <a:off x="1680421" y="2405573"/>
            <a:ext cx="568581" cy="1485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任意多边形 30"/>
          <p:cNvSpPr/>
          <p:nvPr/>
        </p:nvSpPr>
        <p:spPr>
          <a:xfrm>
            <a:off x="0" y="2381182"/>
            <a:ext cx="1680421" cy="1509176"/>
          </a:xfrm>
          <a:custGeom>
            <a:avLst/>
            <a:gdLst>
              <a:gd name="connsiteX0" fmla="*/ 0 w 1665181"/>
              <a:gd name="connsiteY0" fmla="*/ 0 h 1533379"/>
              <a:gd name="connsiteX1" fmla="*/ 1417593 w 1665181"/>
              <a:gd name="connsiteY1" fmla="*/ 0 h 1533379"/>
              <a:gd name="connsiteX2" fmla="*/ 1417593 w 1665181"/>
              <a:gd name="connsiteY2" fmla="*/ 1109881 h 1533379"/>
              <a:gd name="connsiteX3" fmla="*/ 1419514 w 1665181"/>
              <a:gd name="connsiteY3" fmla="*/ 1090290 h 1533379"/>
              <a:gd name="connsiteX4" fmla="*/ 1582286 w 1665181"/>
              <a:gd name="connsiteY4" fmla="*/ 872451 h 1533379"/>
              <a:gd name="connsiteX5" fmla="*/ 1655746 w 1665181"/>
              <a:gd name="connsiteY5" fmla="*/ 833997 h 1533379"/>
              <a:gd name="connsiteX6" fmla="*/ 1655746 w 1665181"/>
              <a:gd name="connsiteY6" fmla="*/ 0 h 1533379"/>
              <a:gd name="connsiteX7" fmla="*/ 1665181 w 1665181"/>
              <a:gd name="connsiteY7" fmla="*/ 0 h 1533379"/>
              <a:gd name="connsiteX8" fmla="*/ 1665181 w 1665181"/>
              <a:gd name="connsiteY8" fmla="*/ 1533379 h 1533379"/>
              <a:gd name="connsiteX9" fmla="*/ 0 w 1665181"/>
              <a:gd name="connsiteY9" fmla="*/ 1533379 h 15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5181" h="1533379">
                <a:moveTo>
                  <a:pt x="0" y="0"/>
                </a:moveTo>
                <a:lnTo>
                  <a:pt x="1417593" y="0"/>
                </a:lnTo>
                <a:lnTo>
                  <a:pt x="1417593" y="1109881"/>
                </a:lnTo>
                <a:lnTo>
                  <a:pt x="1419514" y="1090290"/>
                </a:lnTo>
                <a:cubicBezTo>
                  <a:pt x="1434447" y="1017626"/>
                  <a:pt x="1496480" y="931288"/>
                  <a:pt x="1582286" y="872451"/>
                </a:cubicBezTo>
                <a:lnTo>
                  <a:pt x="1655746" y="833997"/>
                </a:lnTo>
                <a:lnTo>
                  <a:pt x="1655746" y="0"/>
                </a:lnTo>
                <a:lnTo>
                  <a:pt x="1665181" y="0"/>
                </a:lnTo>
                <a:lnTo>
                  <a:pt x="1665181" y="1533379"/>
                </a:lnTo>
                <a:lnTo>
                  <a:pt x="0" y="15333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任意多边形 31"/>
          <p:cNvSpPr/>
          <p:nvPr/>
        </p:nvSpPr>
        <p:spPr>
          <a:xfrm rot="20700676">
            <a:off x="260195" y="1281725"/>
            <a:ext cx="1725443" cy="2263599"/>
          </a:xfrm>
          <a:custGeom>
            <a:avLst/>
            <a:gdLst>
              <a:gd name="connsiteX0" fmla="*/ 779254 w 1725443"/>
              <a:gd name="connsiteY0" fmla="*/ 18962 h 2263599"/>
              <a:gd name="connsiteX1" fmla="*/ 925982 w 1725443"/>
              <a:gd name="connsiteY1" fmla="*/ 106386 h 2263599"/>
              <a:gd name="connsiteX2" fmla="*/ 934396 w 1725443"/>
              <a:gd name="connsiteY2" fmla="*/ 119050 h 2263599"/>
              <a:gd name="connsiteX3" fmla="*/ 1725443 w 1725443"/>
              <a:gd name="connsiteY3" fmla="*/ 825565 h 2263599"/>
              <a:gd name="connsiteX4" fmla="*/ 1719088 w 1725443"/>
              <a:gd name="connsiteY4" fmla="*/ 828955 h 2263599"/>
              <a:gd name="connsiteX5" fmla="*/ 1719697 w 1725443"/>
              <a:gd name="connsiteY5" fmla="*/ 829118 h 2263599"/>
              <a:gd name="connsiteX6" fmla="*/ 1368129 w 1725443"/>
              <a:gd name="connsiteY6" fmla="*/ 2142222 h 2263599"/>
              <a:gd name="connsiteX7" fmla="*/ 1158795 w 1725443"/>
              <a:gd name="connsiteY7" fmla="*/ 2086175 h 2263599"/>
              <a:gd name="connsiteX8" fmla="*/ 1482808 w 1725443"/>
              <a:gd name="connsiteY8" fmla="*/ 875989 h 2263599"/>
              <a:gd name="connsiteX9" fmla="*/ 882695 w 1725443"/>
              <a:gd name="connsiteY9" fmla="*/ 285854 h 2263599"/>
              <a:gd name="connsiteX10" fmla="*/ 877624 w 1725443"/>
              <a:gd name="connsiteY10" fmla="*/ 291010 h 2263599"/>
              <a:gd name="connsiteX11" fmla="*/ 858594 w 1725443"/>
              <a:gd name="connsiteY11" fmla="*/ 265082 h 2263599"/>
              <a:gd name="connsiteX12" fmla="*/ 713583 w 1725443"/>
              <a:gd name="connsiteY12" fmla="*/ 184744 h 2263599"/>
              <a:gd name="connsiteX13" fmla="*/ 423891 w 1725443"/>
              <a:gd name="connsiteY13" fmla="*/ 288976 h 2263599"/>
              <a:gd name="connsiteX14" fmla="*/ 423139 w 1725443"/>
              <a:gd name="connsiteY14" fmla="*/ 295348 h 2263599"/>
              <a:gd name="connsiteX15" fmla="*/ 1212724 w 1725443"/>
              <a:gd name="connsiteY15" fmla="*/ 1005710 h 2263599"/>
              <a:gd name="connsiteX16" fmla="*/ 865986 w 1725443"/>
              <a:gd name="connsiteY16" fmla="*/ 2263599 h 2263599"/>
              <a:gd name="connsiteX17" fmla="*/ 0 w 1725443"/>
              <a:gd name="connsiteY17" fmla="*/ 1407543 h 2263599"/>
              <a:gd name="connsiteX18" fmla="*/ 319954 w 1725443"/>
              <a:gd name="connsiteY18" fmla="*/ 212520 h 2263599"/>
              <a:gd name="connsiteX19" fmla="*/ 322720 w 1725443"/>
              <a:gd name="connsiteY19" fmla="*/ 192668 h 2263599"/>
              <a:gd name="connsiteX20" fmla="*/ 649441 w 1725443"/>
              <a:gd name="connsiteY20" fmla="*/ 0 h 2263599"/>
              <a:gd name="connsiteX21" fmla="*/ 779254 w 1725443"/>
              <a:gd name="connsiteY21" fmla="*/ 18962 h 226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443" h="2263599">
                <a:moveTo>
                  <a:pt x="779254" y="18962"/>
                </a:moveTo>
                <a:cubicBezTo>
                  <a:pt x="839102" y="37278"/>
                  <a:pt x="890023" y="67875"/>
                  <a:pt x="925982" y="106386"/>
                </a:cubicBezTo>
                <a:lnTo>
                  <a:pt x="934396" y="119050"/>
                </a:lnTo>
                <a:lnTo>
                  <a:pt x="1725443" y="825565"/>
                </a:lnTo>
                <a:lnTo>
                  <a:pt x="1719088" y="828955"/>
                </a:lnTo>
                <a:lnTo>
                  <a:pt x="1719697" y="829118"/>
                </a:lnTo>
                <a:lnTo>
                  <a:pt x="1368129" y="2142222"/>
                </a:lnTo>
                <a:lnTo>
                  <a:pt x="1158795" y="2086175"/>
                </a:lnTo>
                <a:lnTo>
                  <a:pt x="1482808" y="875989"/>
                </a:lnTo>
                <a:lnTo>
                  <a:pt x="882695" y="285854"/>
                </a:lnTo>
                <a:lnTo>
                  <a:pt x="877624" y="291010"/>
                </a:lnTo>
                <a:lnTo>
                  <a:pt x="858594" y="265082"/>
                </a:lnTo>
                <a:cubicBezTo>
                  <a:pt x="822847" y="229577"/>
                  <a:pt x="772606" y="200547"/>
                  <a:pt x="713583" y="184744"/>
                </a:cubicBezTo>
                <a:cubicBezTo>
                  <a:pt x="578674" y="148623"/>
                  <a:pt x="448975" y="195290"/>
                  <a:pt x="423891" y="288976"/>
                </a:cubicBezTo>
                <a:lnTo>
                  <a:pt x="423139" y="295348"/>
                </a:lnTo>
                <a:lnTo>
                  <a:pt x="1212724" y="1005710"/>
                </a:lnTo>
                <a:lnTo>
                  <a:pt x="865986" y="2263599"/>
                </a:lnTo>
                <a:lnTo>
                  <a:pt x="0" y="1407543"/>
                </a:lnTo>
                <a:lnTo>
                  <a:pt x="319954" y="212520"/>
                </a:lnTo>
                <a:lnTo>
                  <a:pt x="322720" y="192668"/>
                </a:lnTo>
                <a:cubicBezTo>
                  <a:pt x="353817" y="82713"/>
                  <a:pt x="488279" y="0"/>
                  <a:pt x="649441" y="0"/>
                </a:cubicBezTo>
                <a:cubicBezTo>
                  <a:pt x="695487" y="0"/>
                  <a:pt x="739354" y="6752"/>
                  <a:pt x="779254" y="189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2249002" y="2405573"/>
            <a:ext cx="9942998" cy="1484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ctrTitle" hasCustomPrompt="1"/>
          </p:nvPr>
        </p:nvSpPr>
        <p:spPr>
          <a:xfrm>
            <a:off x="2817582" y="2405187"/>
            <a:ext cx="9052993" cy="1485170"/>
          </a:xfrm>
        </p:spPr>
        <p:txBody>
          <a:bodyPr anchor="ctr" anchorCtr="0">
            <a:normAutofit/>
          </a:bodyPr>
          <a:lstStyle>
            <a:lvl1pPr algn="ctr">
              <a:defRPr sz="6600" b="1">
                <a:solidFill>
                  <a:schemeClr val="bg1"/>
                </a:solidFill>
              </a:defRPr>
            </a:lvl1pPr>
          </a:lstStyle>
          <a:p>
            <a:r>
              <a:rPr lang="zh-CN" altLang="en-US" dirty="0"/>
              <a:t>单击此处编辑标题</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2020/4/5</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任意多边形 31"/>
          <p:cNvSpPr/>
          <p:nvPr/>
        </p:nvSpPr>
        <p:spPr>
          <a:xfrm rot="20700676">
            <a:off x="322659" y="471951"/>
            <a:ext cx="528973" cy="693957"/>
          </a:xfrm>
          <a:custGeom>
            <a:avLst/>
            <a:gdLst>
              <a:gd name="connsiteX0" fmla="*/ 779254 w 1725443"/>
              <a:gd name="connsiteY0" fmla="*/ 18962 h 2263599"/>
              <a:gd name="connsiteX1" fmla="*/ 925982 w 1725443"/>
              <a:gd name="connsiteY1" fmla="*/ 106386 h 2263599"/>
              <a:gd name="connsiteX2" fmla="*/ 934396 w 1725443"/>
              <a:gd name="connsiteY2" fmla="*/ 119050 h 2263599"/>
              <a:gd name="connsiteX3" fmla="*/ 1725443 w 1725443"/>
              <a:gd name="connsiteY3" fmla="*/ 825565 h 2263599"/>
              <a:gd name="connsiteX4" fmla="*/ 1719088 w 1725443"/>
              <a:gd name="connsiteY4" fmla="*/ 828955 h 2263599"/>
              <a:gd name="connsiteX5" fmla="*/ 1719697 w 1725443"/>
              <a:gd name="connsiteY5" fmla="*/ 829118 h 2263599"/>
              <a:gd name="connsiteX6" fmla="*/ 1368129 w 1725443"/>
              <a:gd name="connsiteY6" fmla="*/ 2142222 h 2263599"/>
              <a:gd name="connsiteX7" fmla="*/ 1158795 w 1725443"/>
              <a:gd name="connsiteY7" fmla="*/ 2086175 h 2263599"/>
              <a:gd name="connsiteX8" fmla="*/ 1482808 w 1725443"/>
              <a:gd name="connsiteY8" fmla="*/ 875989 h 2263599"/>
              <a:gd name="connsiteX9" fmla="*/ 882695 w 1725443"/>
              <a:gd name="connsiteY9" fmla="*/ 285854 h 2263599"/>
              <a:gd name="connsiteX10" fmla="*/ 877624 w 1725443"/>
              <a:gd name="connsiteY10" fmla="*/ 291010 h 2263599"/>
              <a:gd name="connsiteX11" fmla="*/ 858594 w 1725443"/>
              <a:gd name="connsiteY11" fmla="*/ 265082 h 2263599"/>
              <a:gd name="connsiteX12" fmla="*/ 713583 w 1725443"/>
              <a:gd name="connsiteY12" fmla="*/ 184744 h 2263599"/>
              <a:gd name="connsiteX13" fmla="*/ 423891 w 1725443"/>
              <a:gd name="connsiteY13" fmla="*/ 288976 h 2263599"/>
              <a:gd name="connsiteX14" fmla="*/ 423139 w 1725443"/>
              <a:gd name="connsiteY14" fmla="*/ 295348 h 2263599"/>
              <a:gd name="connsiteX15" fmla="*/ 1212724 w 1725443"/>
              <a:gd name="connsiteY15" fmla="*/ 1005710 h 2263599"/>
              <a:gd name="connsiteX16" fmla="*/ 865986 w 1725443"/>
              <a:gd name="connsiteY16" fmla="*/ 2263599 h 2263599"/>
              <a:gd name="connsiteX17" fmla="*/ 0 w 1725443"/>
              <a:gd name="connsiteY17" fmla="*/ 1407543 h 2263599"/>
              <a:gd name="connsiteX18" fmla="*/ 319954 w 1725443"/>
              <a:gd name="connsiteY18" fmla="*/ 212520 h 2263599"/>
              <a:gd name="connsiteX19" fmla="*/ 322720 w 1725443"/>
              <a:gd name="connsiteY19" fmla="*/ 192668 h 2263599"/>
              <a:gd name="connsiteX20" fmla="*/ 649441 w 1725443"/>
              <a:gd name="connsiteY20" fmla="*/ 0 h 2263599"/>
              <a:gd name="connsiteX21" fmla="*/ 779254 w 1725443"/>
              <a:gd name="connsiteY21" fmla="*/ 18962 h 226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443" h="2263599">
                <a:moveTo>
                  <a:pt x="779254" y="18962"/>
                </a:moveTo>
                <a:cubicBezTo>
                  <a:pt x="839102" y="37278"/>
                  <a:pt x="890023" y="67875"/>
                  <a:pt x="925982" y="106386"/>
                </a:cubicBezTo>
                <a:lnTo>
                  <a:pt x="934396" y="119050"/>
                </a:lnTo>
                <a:lnTo>
                  <a:pt x="1725443" y="825565"/>
                </a:lnTo>
                <a:lnTo>
                  <a:pt x="1719088" y="828955"/>
                </a:lnTo>
                <a:lnTo>
                  <a:pt x="1719697" y="829118"/>
                </a:lnTo>
                <a:lnTo>
                  <a:pt x="1368129" y="2142222"/>
                </a:lnTo>
                <a:lnTo>
                  <a:pt x="1158795" y="2086175"/>
                </a:lnTo>
                <a:lnTo>
                  <a:pt x="1482808" y="875989"/>
                </a:lnTo>
                <a:lnTo>
                  <a:pt x="882695" y="285854"/>
                </a:lnTo>
                <a:lnTo>
                  <a:pt x="877624" y="291010"/>
                </a:lnTo>
                <a:lnTo>
                  <a:pt x="858594" y="265082"/>
                </a:lnTo>
                <a:cubicBezTo>
                  <a:pt x="822847" y="229577"/>
                  <a:pt x="772606" y="200547"/>
                  <a:pt x="713583" y="184744"/>
                </a:cubicBezTo>
                <a:cubicBezTo>
                  <a:pt x="578674" y="148623"/>
                  <a:pt x="448975" y="195290"/>
                  <a:pt x="423891" y="288976"/>
                </a:cubicBezTo>
                <a:lnTo>
                  <a:pt x="423139" y="295348"/>
                </a:lnTo>
                <a:lnTo>
                  <a:pt x="1212724" y="1005710"/>
                </a:lnTo>
                <a:lnTo>
                  <a:pt x="865986" y="2263599"/>
                </a:lnTo>
                <a:lnTo>
                  <a:pt x="0" y="1407543"/>
                </a:lnTo>
                <a:lnTo>
                  <a:pt x="319954" y="212520"/>
                </a:lnTo>
                <a:lnTo>
                  <a:pt x="322720" y="192668"/>
                </a:lnTo>
                <a:cubicBezTo>
                  <a:pt x="353817" y="82713"/>
                  <a:pt x="488279" y="0"/>
                  <a:pt x="649441" y="0"/>
                </a:cubicBezTo>
                <a:cubicBezTo>
                  <a:pt x="695487" y="0"/>
                  <a:pt x="739354" y="6752"/>
                  <a:pt x="779254" y="189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 name="日期占位符 2"/>
          <p:cNvSpPr>
            <a:spLocks noGrp="1"/>
          </p:cNvSpPr>
          <p:nvPr>
            <p:ph type="dt" sz="half" idx="10"/>
          </p:nvPr>
        </p:nvSpPr>
        <p:spPr/>
        <p:txBody>
          <a:bodyPr/>
          <a:lstStyle/>
          <a:p>
            <a:fld id="{760FBDFE-C587-4B4C-A407-44438C67B59E}" type="datetimeFigureOut">
              <a:rPr lang="zh-CN" altLang="en-US" smtClean="0"/>
              <a:t>2020/4/5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2020/4/5</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任意多边形 9"/>
          <p:cNvSpPr/>
          <p:nvPr/>
        </p:nvSpPr>
        <p:spPr>
          <a:xfrm>
            <a:off x="0" y="856933"/>
            <a:ext cx="861060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title"/>
          </p:nvPr>
        </p:nvSpPr>
        <p:spPr/>
        <p:txBody>
          <a:bodyPr anchor="b" anchorCtr="0"/>
          <a:lstStyle>
            <a:lvl1pPr>
              <a:defRPr>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2020/4/5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p:nvSpPr>
        <p:spPr>
          <a:xfrm>
            <a:off x="1680421" y="2405573"/>
            <a:ext cx="568581" cy="1485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任意多边形 30"/>
          <p:cNvSpPr/>
          <p:nvPr/>
        </p:nvSpPr>
        <p:spPr>
          <a:xfrm>
            <a:off x="0" y="2381182"/>
            <a:ext cx="1680421" cy="1509176"/>
          </a:xfrm>
          <a:custGeom>
            <a:avLst/>
            <a:gdLst>
              <a:gd name="connsiteX0" fmla="*/ 0 w 1665181"/>
              <a:gd name="connsiteY0" fmla="*/ 0 h 1533379"/>
              <a:gd name="connsiteX1" fmla="*/ 1417593 w 1665181"/>
              <a:gd name="connsiteY1" fmla="*/ 0 h 1533379"/>
              <a:gd name="connsiteX2" fmla="*/ 1417593 w 1665181"/>
              <a:gd name="connsiteY2" fmla="*/ 1109881 h 1533379"/>
              <a:gd name="connsiteX3" fmla="*/ 1419514 w 1665181"/>
              <a:gd name="connsiteY3" fmla="*/ 1090290 h 1533379"/>
              <a:gd name="connsiteX4" fmla="*/ 1582286 w 1665181"/>
              <a:gd name="connsiteY4" fmla="*/ 872451 h 1533379"/>
              <a:gd name="connsiteX5" fmla="*/ 1655746 w 1665181"/>
              <a:gd name="connsiteY5" fmla="*/ 833997 h 1533379"/>
              <a:gd name="connsiteX6" fmla="*/ 1655746 w 1665181"/>
              <a:gd name="connsiteY6" fmla="*/ 0 h 1533379"/>
              <a:gd name="connsiteX7" fmla="*/ 1665181 w 1665181"/>
              <a:gd name="connsiteY7" fmla="*/ 0 h 1533379"/>
              <a:gd name="connsiteX8" fmla="*/ 1665181 w 1665181"/>
              <a:gd name="connsiteY8" fmla="*/ 1533379 h 1533379"/>
              <a:gd name="connsiteX9" fmla="*/ 0 w 1665181"/>
              <a:gd name="connsiteY9" fmla="*/ 1533379 h 15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5181" h="1533379">
                <a:moveTo>
                  <a:pt x="0" y="0"/>
                </a:moveTo>
                <a:lnTo>
                  <a:pt x="1417593" y="0"/>
                </a:lnTo>
                <a:lnTo>
                  <a:pt x="1417593" y="1109881"/>
                </a:lnTo>
                <a:lnTo>
                  <a:pt x="1419514" y="1090290"/>
                </a:lnTo>
                <a:cubicBezTo>
                  <a:pt x="1434447" y="1017626"/>
                  <a:pt x="1496480" y="931288"/>
                  <a:pt x="1582286" y="872451"/>
                </a:cubicBezTo>
                <a:lnTo>
                  <a:pt x="1655746" y="833997"/>
                </a:lnTo>
                <a:lnTo>
                  <a:pt x="1655746" y="0"/>
                </a:lnTo>
                <a:lnTo>
                  <a:pt x="1665181" y="0"/>
                </a:lnTo>
                <a:lnTo>
                  <a:pt x="1665181" y="1533379"/>
                </a:lnTo>
                <a:lnTo>
                  <a:pt x="0" y="15333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任意多边形 31"/>
          <p:cNvSpPr/>
          <p:nvPr/>
        </p:nvSpPr>
        <p:spPr>
          <a:xfrm rot="20700676">
            <a:off x="260195" y="1281725"/>
            <a:ext cx="1725443" cy="2263599"/>
          </a:xfrm>
          <a:custGeom>
            <a:avLst/>
            <a:gdLst>
              <a:gd name="connsiteX0" fmla="*/ 779254 w 1725443"/>
              <a:gd name="connsiteY0" fmla="*/ 18962 h 2263599"/>
              <a:gd name="connsiteX1" fmla="*/ 925982 w 1725443"/>
              <a:gd name="connsiteY1" fmla="*/ 106386 h 2263599"/>
              <a:gd name="connsiteX2" fmla="*/ 934396 w 1725443"/>
              <a:gd name="connsiteY2" fmla="*/ 119050 h 2263599"/>
              <a:gd name="connsiteX3" fmla="*/ 1725443 w 1725443"/>
              <a:gd name="connsiteY3" fmla="*/ 825565 h 2263599"/>
              <a:gd name="connsiteX4" fmla="*/ 1719088 w 1725443"/>
              <a:gd name="connsiteY4" fmla="*/ 828955 h 2263599"/>
              <a:gd name="connsiteX5" fmla="*/ 1719697 w 1725443"/>
              <a:gd name="connsiteY5" fmla="*/ 829118 h 2263599"/>
              <a:gd name="connsiteX6" fmla="*/ 1368129 w 1725443"/>
              <a:gd name="connsiteY6" fmla="*/ 2142222 h 2263599"/>
              <a:gd name="connsiteX7" fmla="*/ 1158795 w 1725443"/>
              <a:gd name="connsiteY7" fmla="*/ 2086175 h 2263599"/>
              <a:gd name="connsiteX8" fmla="*/ 1482808 w 1725443"/>
              <a:gd name="connsiteY8" fmla="*/ 875989 h 2263599"/>
              <a:gd name="connsiteX9" fmla="*/ 882695 w 1725443"/>
              <a:gd name="connsiteY9" fmla="*/ 285854 h 2263599"/>
              <a:gd name="connsiteX10" fmla="*/ 877624 w 1725443"/>
              <a:gd name="connsiteY10" fmla="*/ 291010 h 2263599"/>
              <a:gd name="connsiteX11" fmla="*/ 858594 w 1725443"/>
              <a:gd name="connsiteY11" fmla="*/ 265082 h 2263599"/>
              <a:gd name="connsiteX12" fmla="*/ 713583 w 1725443"/>
              <a:gd name="connsiteY12" fmla="*/ 184744 h 2263599"/>
              <a:gd name="connsiteX13" fmla="*/ 423891 w 1725443"/>
              <a:gd name="connsiteY13" fmla="*/ 288976 h 2263599"/>
              <a:gd name="connsiteX14" fmla="*/ 423139 w 1725443"/>
              <a:gd name="connsiteY14" fmla="*/ 295348 h 2263599"/>
              <a:gd name="connsiteX15" fmla="*/ 1212724 w 1725443"/>
              <a:gd name="connsiteY15" fmla="*/ 1005710 h 2263599"/>
              <a:gd name="connsiteX16" fmla="*/ 865986 w 1725443"/>
              <a:gd name="connsiteY16" fmla="*/ 2263599 h 2263599"/>
              <a:gd name="connsiteX17" fmla="*/ 0 w 1725443"/>
              <a:gd name="connsiteY17" fmla="*/ 1407543 h 2263599"/>
              <a:gd name="connsiteX18" fmla="*/ 319954 w 1725443"/>
              <a:gd name="connsiteY18" fmla="*/ 212520 h 2263599"/>
              <a:gd name="connsiteX19" fmla="*/ 322720 w 1725443"/>
              <a:gd name="connsiteY19" fmla="*/ 192668 h 2263599"/>
              <a:gd name="connsiteX20" fmla="*/ 649441 w 1725443"/>
              <a:gd name="connsiteY20" fmla="*/ 0 h 2263599"/>
              <a:gd name="connsiteX21" fmla="*/ 779254 w 1725443"/>
              <a:gd name="connsiteY21" fmla="*/ 18962 h 226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443" h="2263599">
                <a:moveTo>
                  <a:pt x="779254" y="18962"/>
                </a:moveTo>
                <a:cubicBezTo>
                  <a:pt x="839102" y="37278"/>
                  <a:pt x="890023" y="67875"/>
                  <a:pt x="925982" y="106386"/>
                </a:cubicBezTo>
                <a:lnTo>
                  <a:pt x="934396" y="119050"/>
                </a:lnTo>
                <a:lnTo>
                  <a:pt x="1725443" y="825565"/>
                </a:lnTo>
                <a:lnTo>
                  <a:pt x="1719088" y="828955"/>
                </a:lnTo>
                <a:lnTo>
                  <a:pt x="1719697" y="829118"/>
                </a:lnTo>
                <a:lnTo>
                  <a:pt x="1368129" y="2142222"/>
                </a:lnTo>
                <a:lnTo>
                  <a:pt x="1158795" y="2086175"/>
                </a:lnTo>
                <a:lnTo>
                  <a:pt x="1482808" y="875989"/>
                </a:lnTo>
                <a:lnTo>
                  <a:pt x="882695" y="285854"/>
                </a:lnTo>
                <a:lnTo>
                  <a:pt x="877624" y="291010"/>
                </a:lnTo>
                <a:lnTo>
                  <a:pt x="858594" y="265082"/>
                </a:lnTo>
                <a:cubicBezTo>
                  <a:pt x="822847" y="229577"/>
                  <a:pt x="772606" y="200547"/>
                  <a:pt x="713583" y="184744"/>
                </a:cubicBezTo>
                <a:cubicBezTo>
                  <a:pt x="578674" y="148623"/>
                  <a:pt x="448975" y="195290"/>
                  <a:pt x="423891" y="288976"/>
                </a:cubicBezTo>
                <a:lnTo>
                  <a:pt x="423139" y="295348"/>
                </a:lnTo>
                <a:lnTo>
                  <a:pt x="1212724" y="1005710"/>
                </a:lnTo>
                <a:lnTo>
                  <a:pt x="865986" y="2263599"/>
                </a:lnTo>
                <a:lnTo>
                  <a:pt x="0" y="1407543"/>
                </a:lnTo>
                <a:lnTo>
                  <a:pt x="319954" y="212520"/>
                </a:lnTo>
                <a:lnTo>
                  <a:pt x="322720" y="192668"/>
                </a:lnTo>
                <a:cubicBezTo>
                  <a:pt x="353817" y="82713"/>
                  <a:pt x="488279" y="0"/>
                  <a:pt x="649441" y="0"/>
                </a:cubicBezTo>
                <a:cubicBezTo>
                  <a:pt x="695487" y="0"/>
                  <a:pt x="739354" y="6752"/>
                  <a:pt x="779254" y="189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2249002" y="2405573"/>
            <a:ext cx="9942998" cy="1484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title" hasCustomPrompt="1"/>
          </p:nvPr>
        </p:nvSpPr>
        <p:spPr>
          <a:xfrm>
            <a:off x="2817582" y="2405188"/>
            <a:ext cx="8529867" cy="1461838"/>
          </a:xfrm>
        </p:spPr>
        <p:txBody>
          <a:bodyPr anchor="ctr" anchorCtr="0">
            <a:normAutofit/>
          </a:bodyPr>
          <a:lstStyle>
            <a:lvl1pPr algn="ctr">
              <a:defRPr sz="6600" b="1">
                <a:solidFill>
                  <a:schemeClr val="bg1"/>
                </a:solidFill>
              </a:defRPr>
            </a:lvl1pPr>
          </a:lstStyle>
          <a:p>
            <a:r>
              <a:rPr lang="zh-CN" altLang="en-US" dirty="0"/>
              <a:t>单击此处编辑标题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任意多边形 9"/>
          <p:cNvSpPr/>
          <p:nvPr/>
        </p:nvSpPr>
        <p:spPr>
          <a:xfrm>
            <a:off x="0" y="856933"/>
            <a:ext cx="861060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title"/>
          </p:nvPr>
        </p:nvSpPr>
        <p:spPr/>
        <p:txBody>
          <a:bodyPr anchor="b" anchorCtr="0"/>
          <a:lstStyle>
            <a:lvl1pPr>
              <a:defRPr>
                <a:solidFill>
                  <a:schemeClr val="bg1"/>
                </a:solidFill>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2020/4/5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任意多边形 9"/>
          <p:cNvSpPr/>
          <p:nvPr/>
        </p:nvSpPr>
        <p:spPr>
          <a:xfrm>
            <a:off x="0" y="856933"/>
            <a:ext cx="861060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title"/>
          </p:nvPr>
        </p:nvSpPr>
        <p:spPr>
          <a:xfrm>
            <a:off x="839788" y="365125"/>
            <a:ext cx="10515600" cy="1325563"/>
          </a:xfrm>
        </p:spPr>
        <p:txBody>
          <a:bodyPr anchor="b" anchorCtr="0"/>
          <a:lstStyle>
            <a:lvl1pPr>
              <a:defRPr>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2020/4/5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p:cNvSpPr/>
          <p:nvPr/>
        </p:nvSpPr>
        <p:spPr>
          <a:xfrm>
            <a:off x="1680421" y="2405573"/>
            <a:ext cx="568581" cy="1485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任意多边形 30"/>
          <p:cNvSpPr/>
          <p:nvPr/>
        </p:nvSpPr>
        <p:spPr>
          <a:xfrm>
            <a:off x="0" y="2381182"/>
            <a:ext cx="1680421" cy="1509176"/>
          </a:xfrm>
          <a:custGeom>
            <a:avLst/>
            <a:gdLst>
              <a:gd name="connsiteX0" fmla="*/ 0 w 1665181"/>
              <a:gd name="connsiteY0" fmla="*/ 0 h 1533379"/>
              <a:gd name="connsiteX1" fmla="*/ 1417593 w 1665181"/>
              <a:gd name="connsiteY1" fmla="*/ 0 h 1533379"/>
              <a:gd name="connsiteX2" fmla="*/ 1417593 w 1665181"/>
              <a:gd name="connsiteY2" fmla="*/ 1109881 h 1533379"/>
              <a:gd name="connsiteX3" fmla="*/ 1419514 w 1665181"/>
              <a:gd name="connsiteY3" fmla="*/ 1090290 h 1533379"/>
              <a:gd name="connsiteX4" fmla="*/ 1582286 w 1665181"/>
              <a:gd name="connsiteY4" fmla="*/ 872451 h 1533379"/>
              <a:gd name="connsiteX5" fmla="*/ 1655746 w 1665181"/>
              <a:gd name="connsiteY5" fmla="*/ 833997 h 1533379"/>
              <a:gd name="connsiteX6" fmla="*/ 1655746 w 1665181"/>
              <a:gd name="connsiteY6" fmla="*/ 0 h 1533379"/>
              <a:gd name="connsiteX7" fmla="*/ 1665181 w 1665181"/>
              <a:gd name="connsiteY7" fmla="*/ 0 h 1533379"/>
              <a:gd name="connsiteX8" fmla="*/ 1665181 w 1665181"/>
              <a:gd name="connsiteY8" fmla="*/ 1533379 h 1533379"/>
              <a:gd name="connsiteX9" fmla="*/ 0 w 1665181"/>
              <a:gd name="connsiteY9" fmla="*/ 1533379 h 15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5181" h="1533379">
                <a:moveTo>
                  <a:pt x="0" y="0"/>
                </a:moveTo>
                <a:lnTo>
                  <a:pt x="1417593" y="0"/>
                </a:lnTo>
                <a:lnTo>
                  <a:pt x="1417593" y="1109881"/>
                </a:lnTo>
                <a:lnTo>
                  <a:pt x="1419514" y="1090290"/>
                </a:lnTo>
                <a:cubicBezTo>
                  <a:pt x="1434447" y="1017626"/>
                  <a:pt x="1496480" y="931288"/>
                  <a:pt x="1582286" y="872451"/>
                </a:cubicBezTo>
                <a:lnTo>
                  <a:pt x="1655746" y="833997"/>
                </a:lnTo>
                <a:lnTo>
                  <a:pt x="1655746" y="0"/>
                </a:lnTo>
                <a:lnTo>
                  <a:pt x="1665181" y="0"/>
                </a:lnTo>
                <a:lnTo>
                  <a:pt x="1665181" y="1533379"/>
                </a:lnTo>
                <a:lnTo>
                  <a:pt x="0" y="15333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任意多边形 31"/>
          <p:cNvSpPr/>
          <p:nvPr/>
        </p:nvSpPr>
        <p:spPr>
          <a:xfrm rot="20700676">
            <a:off x="260195" y="1281725"/>
            <a:ext cx="1725443" cy="2263599"/>
          </a:xfrm>
          <a:custGeom>
            <a:avLst/>
            <a:gdLst>
              <a:gd name="connsiteX0" fmla="*/ 779254 w 1725443"/>
              <a:gd name="connsiteY0" fmla="*/ 18962 h 2263599"/>
              <a:gd name="connsiteX1" fmla="*/ 925982 w 1725443"/>
              <a:gd name="connsiteY1" fmla="*/ 106386 h 2263599"/>
              <a:gd name="connsiteX2" fmla="*/ 934396 w 1725443"/>
              <a:gd name="connsiteY2" fmla="*/ 119050 h 2263599"/>
              <a:gd name="connsiteX3" fmla="*/ 1725443 w 1725443"/>
              <a:gd name="connsiteY3" fmla="*/ 825565 h 2263599"/>
              <a:gd name="connsiteX4" fmla="*/ 1719088 w 1725443"/>
              <a:gd name="connsiteY4" fmla="*/ 828955 h 2263599"/>
              <a:gd name="connsiteX5" fmla="*/ 1719697 w 1725443"/>
              <a:gd name="connsiteY5" fmla="*/ 829118 h 2263599"/>
              <a:gd name="connsiteX6" fmla="*/ 1368129 w 1725443"/>
              <a:gd name="connsiteY6" fmla="*/ 2142222 h 2263599"/>
              <a:gd name="connsiteX7" fmla="*/ 1158795 w 1725443"/>
              <a:gd name="connsiteY7" fmla="*/ 2086175 h 2263599"/>
              <a:gd name="connsiteX8" fmla="*/ 1482808 w 1725443"/>
              <a:gd name="connsiteY8" fmla="*/ 875989 h 2263599"/>
              <a:gd name="connsiteX9" fmla="*/ 882695 w 1725443"/>
              <a:gd name="connsiteY9" fmla="*/ 285854 h 2263599"/>
              <a:gd name="connsiteX10" fmla="*/ 877624 w 1725443"/>
              <a:gd name="connsiteY10" fmla="*/ 291010 h 2263599"/>
              <a:gd name="connsiteX11" fmla="*/ 858594 w 1725443"/>
              <a:gd name="connsiteY11" fmla="*/ 265082 h 2263599"/>
              <a:gd name="connsiteX12" fmla="*/ 713583 w 1725443"/>
              <a:gd name="connsiteY12" fmla="*/ 184744 h 2263599"/>
              <a:gd name="connsiteX13" fmla="*/ 423891 w 1725443"/>
              <a:gd name="connsiteY13" fmla="*/ 288976 h 2263599"/>
              <a:gd name="connsiteX14" fmla="*/ 423139 w 1725443"/>
              <a:gd name="connsiteY14" fmla="*/ 295348 h 2263599"/>
              <a:gd name="connsiteX15" fmla="*/ 1212724 w 1725443"/>
              <a:gd name="connsiteY15" fmla="*/ 1005710 h 2263599"/>
              <a:gd name="connsiteX16" fmla="*/ 865986 w 1725443"/>
              <a:gd name="connsiteY16" fmla="*/ 2263599 h 2263599"/>
              <a:gd name="connsiteX17" fmla="*/ 0 w 1725443"/>
              <a:gd name="connsiteY17" fmla="*/ 1407543 h 2263599"/>
              <a:gd name="connsiteX18" fmla="*/ 319954 w 1725443"/>
              <a:gd name="connsiteY18" fmla="*/ 212520 h 2263599"/>
              <a:gd name="connsiteX19" fmla="*/ 322720 w 1725443"/>
              <a:gd name="connsiteY19" fmla="*/ 192668 h 2263599"/>
              <a:gd name="connsiteX20" fmla="*/ 649441 w 1725443"/>
              <a:gd name="connsiteY20" fmla="*/ 0 h 2263599"/>
              <a:gd name="connsiteX21" fmla="*/ 779254 w 1725443"/>
              <a:gd name="connsiteY21" fmla="*/ 18962 h 226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443" h="2263599">
                <a:moveTo>
                  <a:pt x="779254" y="18962"/>
                </a:moveTo>
                <a:cubicBezTo>
                  <a:pt x="839102" y="37278"/>
                  <a:pt x="890023" y="67875"/>
                  <a:pt x="925982" y="106386"/>
                </a:cubicBezTo>
                <a:lnTo>
                  <a:pt x="934396" y="119050"/>
                </a:lnTo>
                <a:lnTo>
                  <a:pt x="1725443" y="825565"/>
                </a:lnTo>
                <a:lnTo>
                  <a:pt x="1719088" y="828955"/>
                </a:lnTo>
                <a:lnTo>
                  <a:pt x="1719697" y="829118"/>
                </a:lnTo>
                <a:lnTo>
                  <a:pt x="1368129" y="2142222"/>
                </a:lnTo>
                <a:lnTo>
                  <a:pt x="1158795" y="2086175"/>
                </a:lnTo>
                <a:lnTo>
                  <a:pt x="1482808" y="875989"/>
                </a:lnTo>
                <a:lnTo>
                  <a:pt x="882695" y="285854"/>
                </a:lnTo>
                <a:lnTo>
                  <a:pt x="877624" y="291010"/>
                </a:lnTo>
                <a:lnTo>
                  <a:pt x="858594" y="265082"/>
                </a:lnTo>
                <a:cubicBezTo>
                  <a:pt x="822847" y="229577"/>
                  <a:pt x="772606" y="200547"/>
                  <a:pt x="713583" y="184744"/>
                </a:cubicBezTo>
                <a:cubicBezTo>
                  <a:pt x="578674" y="148623"/>
                  <a:pt x="448975" y="195290"/>
                  <a:pt x="423891" y="288976"/>
                </a:cubicBezTo>
                <a:lnTo>
                  <a:pt x="423139" y="295348"/>
                </a:lnTo>
                <a:lnTo>
                  <a:pt x="1212724" y="1005710"/>
                </a:lnTo>
                <a:lnTo>
                  <a:pt x="865986" y="2263599"/>
                </a:lnTo>
                <a:lnTo>
                  <a:pt x="0" y="1407543"/>
                </a:lnTo>
                <a:lnTo>
                  <a:pt x="319954" y="212520"/>
                </a:lnTo>
                <a:lnTo>
                  <a:pt x="322720" y="192668"/>
                </a:lnTo>
                <a:cubicBezTo>
                  <a:pt x="353817" y="82713"/>
                  <a:pt x="488279" y="0"/>
                  <a:pt x="649441" y="0"/>
                </a:cubicBezTo>
                <a:cubicBezTo>
                  <a:pt x="695487" y="0"/>
                  <a:pt x="739354" y="6752"/>
                  <a:pt x="779254" y="189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nvSpPr>
        <p:spPr>
          <a:xfrm>
            <a:off x="2249002" y="2405573"/>
            <a:ext cx="9942998" cy="1484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title" hasCustomPrompt="1"/>
          </p:nvPr>
        </p:nvSpPr>
        <p:spPr>
          <a:xfrm>
            <a:off x="2817582" y="2447682"/>
            <a:ext cx="8820933" cy="1428967"/>
          </a:xfrm>
        </p:spPr>
        <p:txBody>
          <a:bodyPr>
            <a:normAutofit/>
          </a:bodyPr>
          <a:lstStyle>
            <a:lvl1pPr algn="ctr">
              <a:defRPr sz="6600" b="1">
                <a:solidFill>
                  <a:schemeClr val="bg1"/>
                </a:solidFill>
              </a:defRPr>
            </a:lvl1pPr>
          </a:lstStyle>
          <a:p>
            <a:r>
              <a:rPr lang="zh-CN" altLang="en-US" dirty="0"/>
              <a:t>单击此处编辑标题</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11" name="内容占位符 10"/>
          <p:cNvSpPr>
            <a:spLocks noGrp="1"/>
          </p:cNvSpPr>
          <p:nvPr>
            <p:ph sz="quarter" idx="13" hasCustomPrompt="1"/>
          </p:nvPr>
        </p:nvSpPr>
        <p:spPr>
          <a:xfrm>
            <a:off x="3757151" y="4106863"/>
            <a:ext cx="3092450" cy="547687"/>
          </a:xfrm>
        </p:spPr>
        <p:txBody>
          <a:bodyPr/>
          <a:lstStyle>
            <a:lvl1pPr marL="0" indent="0" algn="ctr">
              <a:buNone/>
              <a:defRPr>
                <a:solidFill>
                  <a:schemeClr val="tx2"/>
                </a:solidFill>
              </a:defRPr>
            </a:lvl1pPr>
          </a:lstStyle>
          <a:p>
            <a:pPr lvl="0"/>
            <a:r>
              <a:rPr lang="zh-CN" altLang="en-US" dirty="0"/>
              <a:t>单击此处编辑文本</a:t>
            </a:r>
          </a:p>
        </p:txBody>
      </p:sp>
      <p:sp>
        <p:nvSpPr>
          <p:cNvPr id="13" name="内容占位符 12"/>
          <p:cNvSpPr>
            <a:spLocks noGrp="1"/>
          </p:cNvSpPr>
          <p:nvPr>
            <p:ph sz="quarter" idx="14" hasCustomPrompt="1"/>
          </p:nvPr>
        </p:nvSpPr>
        <p:spPr>
          <a:xfrm>
            <a:off x="7813965" y="4106863"/>
            <a:ext cx="3009207" cy="547687"/>
          </a:xfrm>
        </p:spPr>
        <p:txBody>
          <a:bodyPr/>
          <a:lstStyle>
            <a:lvl1pPr marL="0" indent="0" algn="ctr">
              <a:buNone/>
              <a:defRPr>
                <a:solidFill>
                  <a:schemeClr val="tx2"/>
                </a:solidFill>
              </a:defRPr>
            </a:lvl1pPr>
          </a:lstStyle>
          <a:p>
            <a:pPr lvl="0"/>
            <a:r>
              <a:rPr lang="zh-CN" altLang="en-US" dirty="0"/>
              <a:t>单击此处编辑文本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9"/>
          <p:cNvSpPr/>
          <p:nvPr/>
        </p:nvSpPr>
        <p:spPr>
          <a:xfrm>
            <a:off x="0" y="856933"/>
            <a:ext cx="861060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 name="日期占位符 1"/>
          <p:cNvSpPr>
            <a:spLocks noGrp="1"/>
          </p:cNvSpPr>
          <p:nvPr>
            <p:ph type="dt" sz="half" idx="10"/>
          </p:nvPr>
        </p:nvSpPr>
        <p:spPr/>
        <p:txBody>
          <a:bodyPr/>
          <a:lstStyle/>
          <a:p>
            <a:fld id="{760FBDFE-C587-4B4C-A407-44438C67B59E}" type="datetimeFigureOut">
              <a:rPr lang="zh-CN" altLang="en-US" smtClean="0"/>
              <a:t>2020/4/5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任意多边形 31"/>
          <p:cNvSpPr/>
          <p:nvPr/>
        </p:nvSpPr>
        <p:spPr>
          <a:xfrm rot="20700676">
            <a:off x="322659" y="488576"/>
            <a:ext cx="528973" cy="693957"/>
          </a:xfrm>
          <a:custGeom>
            <a:avLst/>
            <a:gdLst>
              <a:gd name="connsiteX0" fmla="*/ 779254 w 1725443"/>
              <a:gd name="connsiteY0" fmla="*/ 18962 h 2263599"/>
              <a:gd name="connsiteX1" fmla="*/ 925982 w 1725443"/>
              <a:gd name="connsiteY1" fmla="*/ 106386 h 2263599"/>
              <a:gd name="connsiteX2" fmla="*/ 934396 w 1725443"/>
              <a:gd name="connsiteY2" fmla="*/ 119050 h 2263599"/>
              <a:gd name="connsiteX3" fmla="*/ 1725443 w 1725443"/>
              <a:gd name="connsiteY3" fmla="*/ 825565 h 2263599"/>
              <a:gd name="connsiteX4" fmla="*/ 1719088 w 1725443"/>
              <a:gd name="connsiteY4" fmla="*/ 828955 h 2263599"/>
              <a:gd name="connsiteX5" fmla="*/ 1719697 w 1725443"/>
              <a:gd name="connsiteY5" fmla="*/ 829118 h 2263599"/>
              <a:gd name="connsiteX6" fmla="*/ 1368129 w 1725443"/>
              <a:gd name="connsiteY6" fmla="*/ 2142222 h 2263599"/>
              <a:gd name="connsiteX7" fmla="*/ 1158795 w 1725443"/>
              <a:gd name="connsiteY7" fmla="*/ 2086175 h 2263599"/>
              <a:gd name="connsiteX8" fmla="*/ 1482808 w 1725443"/>
              <a:gd name="connsiteY8" fmla="*/ 875989 h 2263599"/>
              <a:gd name="connsiteX9" fmla="*/ 882695 w 1725443"/>
              <a:gd name="connsiteY9" fmla="*/ 285854 h 2263599"/>
              <a:gd name="connsiteX10" fmla="*/ 877624 w 1725443"/>
              <a:gd name="connsiteY10" fmla="*/ 291010 h 2263599"/>
              <a:gd name="connsiteX11" fmla="*/ 858594 w 1725443"/>
              <a:gd name="connsiteY11" fmla="*/ 265082 h 2263599"/>
              <a:gd name="connsiteX12" fmla="*/ 713583 w 1725443"/>
              <a:gd name="connsiteY12" fmla="*/ 184744 h 2263599"/>
              <a:gd name="connsiteX13" fmla="*/ 423891 w 1725443"/>
              <a:gd name="connsiteY13" fmla="*/ 288976 h 2263599"/>
              <a:gd name="connsiteX14" fmla="*/ 423139 w 1725443"/>
              <a:gd name="connsiteY14" fmla="*/ 295348 h 2263599"/>
              <a:gd name="connsiteX15" fmla="*/ 1212724 w 1725443"/>
              <a:gd name="connsiteY15" fmla="*/ 1005710 h 2263599"/>
              <a:gd name="connsiteX16" fmla="*/ 865986 w 1725443"/>
              <a:gd name="connsiteY16" fmla="*/ 2263599 h 2263599"/>
              <a:gd name="connsiteX17" fmla="*/ 0 w 1725443"/>
              <a:gd name="connsiteY17" fmla="*/ 1407543 h 2263599"/>
              <a:gd name="connsiteX18" fmla="*/ 319954 w 1725443"/>
              <a:gd name="connsiteY18" fmla="*/ 212520 h 2263599"/>
              <a:gd name="connsiteX19" fmla="*/ 322720 w 1725443"/>
              <a:gd name="connsiteY19" fmla="*/ 192668 h 2263599"/>
              <a:gd name="connsiteX20" fmla="*/ 649441 w 1725443"/>
              <a:gd name="connsiteY20" fmla="*/ 0 h 2263599"/>
              <a:gd name="connsiteX21" fmla="*/ 779254 w 1725443"/>
              <a:gd name="connsiteY21" fmla="*/ 18962 h 226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443" h="2263599">
                <a:moveTo>
                  <a:pt x="779254" y="18962"/>
                </a:moveTo>
                <a:cubicBezTo>
                  <a:pt x="839102" y="37278"/>
                  <a:pt x="890023" y="67875"/>
                  <a:pt x="925982" y="106386"/>
                </a:cubicBezTo>
                <a:lnTo>
                  <a:pt x="934396" y="119050"/>
                </a:lnTo>
                <a:lnTo>
                  <a:pt x="1725443" y="825565"/>
                </a:lnTo>
                <a:lnTo>
                  <a:pt x="1719088" y="828955"/>
                </a:lnTo>
                <a:lnTo>
                  <a:pt x="1719697" y="829118"/>
                </a:lnTo>
                <a:lnTo>
                  <a:pt x="1368129" y="2142222"/>
                </a:lnTo>
                <a:lnTo>
                  <a:pt x="1158795" y="2086175"/>
                </a:lnTo>
                <a:lnTo>
                  <a:pt x="1482808" y="875989"/>
                </a:lnTo>
                <a:lnTo>
                  <a:pt x="882695" y="285854"/>
                </a:lnTo>
                <a:lnTo>
                  <a:pt x="877624" y="291010"/>
                </a:lnTo>
                <a:lnTo>
                  <a:pt x="858594" y="265082"/>
                </a:lnTo>
                <a:cubicBezTo>
                  <a:pt x="822847" y="229577"/>
                  <a:pt x="772606" y="200547"/>
                  <a:pt x="713583" y="184744"/>
                </a:cubicBezTo>
                <a:cubicBezTo>
                  <a:pt x="578674" y="148623"/>
                  <a:pt x="448975" y="195290"/>
                  <a:pt x="423891" y="288976"/>
                </a:cubicBezTo>
                <a:lnTo>
                  <a:pt x="423139" y="295348"/>
                </a:lnTo>
                <a:lnTo>
                  <a:pt x="1212724" y="1005710"/>
                </a:lnTo>
                <a:lnTo>
                  <a:pt x="865986" y="2263599"/>
                </a:lnTo>
                <a:lnTo>
                  <a:pt x="0" y="1407543"/>
                </a:lnTo>
                <a:lnTo>
                  <a:pt x="319954" y="212520"/>
                </a:lnTo>
                <a:lnTo>
                  <a:pt x="322720" y="192668"/>
                </a:lnTo>
                <a:cubicBezTo>
                  <a:pt x="353817" y="82713"/>
                  <a:pt x="488279" y="0"/>
                  <a:pt x="649441" y="0"/>
                </a:cubicBezTo>
                <a:cubicBezTo>
                  <a:pt x="695487" y="0"/>
                  <a:pt x="739354" y="6752"/>
                  <a:pt x="779254" y="189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2020/4/5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2020/4/5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7"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r>
              <a:rPr lang="zh-CN" altLang="en-US" dirty="0" smtClean="0"/>
              <a:t>司法正义与程序</a:t>
            </a:r>
            <a:r>
              <a:rPr lang="zh-CN" altLang="en-US" dirty="0" smtClean="0"/>
              <a:t>正义</a:t>
            </a:r>
            <a:endParaRPr lang="zh-CN" altLang="en-US" dirty="0"/>
          </a:p>
        </p:txBody>
      </p:sp>
      <p:sp>
        <p:nvSpPr>
          <p:cNvPr id="2" name="TextBox 1"/>
          <p:cNvSpPr txBox="1"/>
          <p:nvPr/>
        </p:nvSpPr>
        <p:spPr>
          <a:xfrm>
            <a:off x="6250193" y="5282005"/>
            <a:ext cx="5174428" cy="584775"/>
          </a:xfrm>
          <a:prstGeom prst="rect">
            <a:avLst/>
          </a:prstGeom>
          <a:noFill/>
        </p:spPr>
        <p:txBody>
          <a:bodyPr wrap="square" rtlCol="0">
            <a:spAutoFit/>
          </a:bodyPr>
          <a:lstStyle/>
          <a:p>
            <a:r>
              <a:rPr lang="zh-CN" altLang="en-US" sz="3200" dirty="0" smtClean="0"/>
              <a:t>              </a:t>
            </a:r>
            <a:r>
              <a:rPr lang="zh-CN" altLang="en-US" sz="3200" b="1" dirty="0" smtClean="0">
                <a:solidFill>
                  <a:srgbClr val="FF0000"/>
                </a:solidFill>
              </a:rPr>
              <a:t>浒山中学：高海军</a:t>
            </a:r>
            <a:endParaRPr lang="zh-CN" altLang="en-US" sz="3200" b="1" dirty="0">
              <a:solidFill>
                <a:srgbClr val="FF0000"/>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04290" y="2221230"/>
            <a:ext cx="8449945" cy="3415030"/>
          </a:xfrm>
          <a:prstGeom prst="rect">
            <a:avLst/>
          </a:prstGeom>
          <a:noFill/>
        </p:spPr>
        <p:txBody>
          <a:bodyPr wrap="square" rtlCol="0" anchor="t">
            <a:spAutoFit/>
          </a:bodyPr>
          <a:lstStyle/>
          <a:p>
            <a:r>
              <a:rPr lang="zh-CN" altLang="en-US" sz="3600">
                <a:ln/>
                <a:solidFill>
                  <a:schemeClr val="tx1"/>
                </a:solidFill>
                <a:effectLst>
                  <a:outerShdw blurRad="38100" dist="19050" dir="2700000" algn="tl" rotWithShape="0">
                    <a:schemeClr val="dk1">
                      <a:alpha val="40000"/>
                    </a:schemeClr>
                  </a:outerShdw>
                </a:effectLst>
                <a:latin typeface="华文行楷" panose="02010800040101010101" charset="-122"/>
                <a:ea typeface="华文行楷" panose="02010800040101010101" charset="-122"/>
              </a:rPr>
              <a:t>如果把重点放在实体的正义上，程序则可能被视为只具有次要的意义。但是，由于程序的不同从而引起结果发生了重大变化的情况，也是我们生活中的常识。于是，就有了可能考虑程序自身的存在理由以及区分合乎正义与不合乎正义的程序。</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程序正义的内容</a:t>
            </a:r>
          </a:p>
        </p:txBody>
      </p:sp>
      <p:sp>
        <p:nvSpPr>
          <p:cNvPr id="3" name="内容占位符 2"/>
          <p:cNvSpPr>
            <a:spLocks noGrp="1"/>
          </p:cNvSpPr>
          <p:nvPr>
            <p:ph idx="1"/>
          </p:nvPr>
        </p:nvSpPr>
        <p:spPr/>
        <p:txBody>
          <a:bodyPr>
            <a:normAutofit lnSpcReduction="10000"/>
          </a:bodyPr>
          <a:lstStyle/>
          <a:p>
            <a:r>
              <a:rPr lang="zh-CN" altLang="en-US" sz="3200">
                <a:ln/>
                <a:solidFill>
                  <a:schemeClr val="accent1"/>
                </a:solidFill>
                <a:effectLst>
                  <a:outerShdw blurRad="38100" dist="25400" dir="5400000" algn="ctr" rotWithShape="0">
                    <a:srgbClr val="6E747A">
                      <a:alpha val="43000"/>
                    </a:srgbClr>
                  </a:outerShdw>
                </a:effectLst>
              </a:rPr>
              <a:t>直接的参加</a:t>
            </a:r>
          </a:p>
          <a:p>
            <a:pPr marL="0" indent="0">
              <a:buNone/>
            </a:pPr>
            <a:r>
              <a:rPr lang="zh-CN" altLang="en-US">
                <a:sym typeface="+mn-ea"/>
              </a:rPr>
              <a:t>当事人适格</a:t>
            </a:r>
            <a:endParaRPr lang="zh-CN" altLang="en-US"/>
          </a:p>
          <a:p>
            <a:pPr marL="0" indent="0">
              <a:buNone/>
            </a:pPr>
            <a:r>
              <a:rPr lang="zh-CN" altLang="en-US">
                <a:sym typeface="+mn-ea"/>
              </a:rPr>
              <a:t>诉讼具有实质内容</a:t>
            </a:r>
            <a:endParaRPr lang="zh-CN" altLang="en-US"/>
          </a:p>
          <a:p>
            <a:pPr marL="0" indent="0">
              <a:buNone/>
            </a:pPr>
            <a:r>
              <a:rPr lang="zh-CN" altLang="en-US">
                <a:sym typeface="+mn-ea"/>
              </a:rPr>
              <a:t>主张和举证</a:t>
            </a:r>
            <a:endParaRPr lang="zh-CN" altLang="en-US"/>
          </a:p>
          <a:p>
            <a:r>
              <a:rPr lang="zh-CN" altLang="en-US" sz="3200">
                <a:solidFill>
                  <a:schemeClr val="accent1"/>
                </a:solidFill>
                <a:effectLst>
                  <a:outerShdw blurRad="38100" dist="25400" dir="5400000" algn="ctr" rotWithShape="0">
                    <a:srgbClr val="6E747A">
                      <a:alpha val="43000"/>
                    </a:srgbClr>
                  </a:outerShdw>
                </a:effectLst>
              </a:rPr>
              <a:t>参加机会的保障</a:t>
            </a:r>
            <a:endParaRPr lang="zh-CN" altLang="en-US" sz="3600">
              <a:ln/>
              <a:solidFill>
                <a:schemeClr val="accent1"/>
              </a:solidFill>
              <a:effectLst>
                <a:outerShdw blurRad="38100" dist="25400" dir="5400000" algn="ctr" rotWithShape="0">
                  <a:srgbClr val="6E747A">
                    <a:alpha val="43000"/>
                  </a:srgbClr>
                </a:outerShdw>
              </a:effectLst>
            </a:endParaRPr>
          </a:p>
          <a:p>
            <a:r>
              <a:rPr lang="zh-CN" altLang="en-US" sz="3200">
                <a:solidFill>
                  <a:schemeClr val="accent1"/>
                </a:solidFill>
                <a:effectLst>
                  <a:outerShdw blurRad="38100" dist="25400" dir="5400000" algn="ctr" rotWithShape="0">
                    <a:srgbClr val="6E747A">
                      <a:alpha val="43000"/>
                    </a:srgbClr>
                  </a:outerShdw>
                </a:effectLst>
              </a:rPr>
              <a:t>间接的参加</a:t>
            </a:r>
          </a:p>
          <a:p>
            <a:r>
              <a:rPr lang="zh-CN" altLang="en-US" sz="3200">
                <a:ln/>
                <a:solidFill>
                  <a:schemeClr val="accent1"/>
                </a:solidFill>
                <a:effectLst>
                  <a:outerShdw blurRad="38100" dist="25400" dir="5400000" algn="ctr" rotWithShape="0">
                    <a:srgbClr val="6E747A">
                      <a:alpha val="43000"/>
                    </a:srgbClr>
                  </a:outerShdw>
                </a:effectLst>
              </a:rPr>
              <a:t>程序参加的结果展示</a:t>
            </a:r>
          </a:p>
          <a:p>
            <a:pPr marL="0" indent="0">
              <a:buNone/>
            </a:pPr>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司法公正</a:t>
            </a:r>
          </a:p>
        </p:txBody>
      </p:sp>
      <p:sp>
        <p:nvSpPr>
          <p:cNvPr id="3" name="内容占位符 2"/>
          <p:cNvSpPr>
            <a:spLocks noGrp="1"/>
          </p:cNvSpPr>
          <p:nvPr>
            <p:ph idx="1"/>
          </p:nvPr>
        </p:nvSpPr>
        <p:spPr>
          <a:xfrm>
            <a:off x="2140585" y="2680970"/>
            <a:ext cx="7022465" cy="3496310"/>
          </a:xfrm>
        </p:spPr>
        <p:txBody>
          <a:bodyPr/>
          <a:lstStyle/>
          <a:p>
            <a:pPr marL="0" indent="0">
              <a:buNone/>
            </a:pPr>
            <a:r>
              <a:rPr lang="zh-CN" altLang="en-US" sz="3600">
                <a:ln/>
                <a:solidFill>
                  <a:schemeClr val="tx1"/>
                </a:solidFill>
                <a:effectLst>
                  <a:outerShdw blurRad="38100" dist="19050" dir="2700000" algn="tl" rotWithShape="0">
                    <a:schemeClr val="dk1">
                      <a:alpha val="40000"/>
                    </a:schemeClr>
                  </a:outerShdw>
                </a:effectLst>
              </a:rPr>
              <a:t>以法官为代表的司法人员应该在审理各种案件的过程中正当、平等地对待当事人及其他诉讼参与人，应该在审理各种案件的结果中体现公平正义的精神。</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程序正义与司法公正</a:t>
            </a:r>
          </a:p>
        </p:txBody>
      </p:sp>
      <p:sp>
        <p:nvSpPr>
          <p:cNvPr id="3" name="内容占位符 2"/>
          <p:cNvSpPr>
            <a:spLocks noGrp="1"/>
          </p:cNvSpPr>
          <p:nvPr>
            <p:ph idx="1"/>
          </p:nvPr>
        </p:nvSpPr>
        <p:spPr>
          <a:xfrm>
            <a:off x="1535430" y="2930525"/>
            <a:ext cx="8645525" cy="2734310"/>
          </a:xfrm>
        </p:spPr>
        <p:txBody>
          <a:bodyPr/>
          <a:lstStyle/>
          <a:p>
            <a:r>
              <a:rPr lang="zh-CN" altLang="en-US" sz="3600">
                <a:ln/>
                <a:solidFill>
                  <a:schemeClr val="accent1"/>
                </a:solidFill>
                <a:effectLst>
                  <a:outerShdw blurRad="38100" dist="25400" dir="5400000" algn="ctr" rotWithShape="0">
                    <a:srgbClr val="6E747A">
                      <a:alpha val="43000"/>
                    </a:srgbClr>
                  </a:outerShdw>
                </a:effectLst>
              </a:rPr>
              <a:t>程序正义是司法公正的必要但不充分条件</a:t>
            </a:r>
          </a:p>
          <a:p>
            <a:r>
              <a:rPr lang="zh-CN" altLang="en-US" sz="3600">
                <a:ln/>
                <a:solidFill>
                  <a:schemeClr val="accent1"/>
                </a:solidFill>
                <a:effectLst>
                  <a:outerShdw blurRad="38100" dist="25400" dir="5400000" algn="ctr" rotWithShape="0">
                    <a:srgbClr val="6E747A">
                      <a:alpha val="43000"/>
                    </a:srgbClr>
                  </a:outerShdw>
                </a:effectLst>
              </a:rPr>
              <a:t>程序正义不一定导致司法公正</a:t>
            </a:r>
          </a:p>
          <a:p>
            <a:r>
              <a:rPr lang="zh-CN" altLang="en-US" sz="3600">
                <a:ln/>
                <a:solidFill>
                  <a:schemeClr val="accent1"/>
                </a:solidFill>
                <a:effectLst>
                  <a:outerShdw blurRad="38100" dist="25400" dir="5400000" algn="ctr" rotWithShape="0">
                    <a:srgbClr val="6E747A">
                      <a:alpha val="43000"/>
                    </a:srgbClr>
                  </a:outerShdw>
                </a:effectLst>
              </a:rPr>
              <a:t>程序不正义一定导致司法不公正</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纯粹的程序正义</a:t>
            </a:r>
          </a:p>
        </p:txBody>
      </p:sp>
      <p:sp>
        <p:nvSpPr>
          <p:cNvPr id="3" name="内容占位符 2"/>
          <p:cNvSpPr>
            <a:spLocks noGrp="1"/>
          </p:cNvSpPr>
          <p:nvPr>
            <p:ph idx="1"/>
          </p:nvPr>
        </p:nvSpPr>
        <p:spPr>
          <a:xfrm>
            <a:off x="838200" y="1825625"/>
            <a:ext cx="4013200" cy="4430395"/>
          </a:xfrm>
        </p:spPr>
        <p:txBody>
          <a:bodyPr>
            <a:noAutofit/>
          </a:bodyPr>
          <a:lstStyle/>
          <a:p>
            <a:r>
              <a:rPr lang="zh-CN" altLang="en-US" sz="320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楷体" panose="02010600040101010101" charset="-122"/>
                <a:ea typeface="华文楷体" panose="02010600040101010101" charset="-122"/>
              </a:rPr>
              <a:t>关于什么才是合乎正义的结果并不存在任何标准，存在的只是一定程序规则的情况。</a:t>
            </a:r>
          </a:p>
        </p:txBody>
      </p:sp>
      <p:pic>
        <p:nvPicPr>
          <p:cNvPr id="5" name="图片 4"/>
          <p:cNvPicPr>
            <a:picLocks noChangeAspect="1"/>
          </p:cNvPicPr>
          <p:nvPr/>
        </p:nvPicPr>
        <p:blipFill>
          <a:blip r:embed="rId3"/>
          <a:stretch>
            <a:fillRect/>
          </a:stretch>
        </p:blipFill>
        <p:spPr>
          <a:xfrm>
            <a:off x="6287135" y="1825625"/>
            <a:ext cx="5488940" cy="4753610"/>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完全的程序正义</a:t>
            </a:r>
          </a:p>
        </p:txBody>
      </p:sp>
      <p:sp>
        <p:nvSpPr>
          <p:cNvPr id="3" name="内容占位符 2"/>
          <p:cNvSpPr>
            <a:spLocks noGrp="1"/>
          </p:cNvSpPr>
          <p:nvPr>
            <p:ph idx="1"/>
          </p:nvPr>
        </p:nvSpPr>
        <p:spPr>
          <a:xfrm>
            <a:off x="7064375" y="2036445"/>
            <a:ext cx="4158615" cy="3166745"/>
          </a:xfrm>
        </p:spPr>
        <p:txBody>
          <a:bodyPr>
            <a:noAutofit/>
          </a:bodyPr>
          <a:lstStyle/>
          <a:p>
            <a:r>
              <a:rPr lang="zh-CN" altLang="en-US" sz="2800">
                <a:ln/>
                <a:solidFill>
                  <a:schemeClr val="tx1"/>
                </a:solidFill>
                <a:effectLst>
                  <a:outerShdw blurRad="38100" dist="19050" dir="2700000" algn="tl" rotWithShape="0">
                    <a:schemeClr val="dk1">
                      <a:alpha val="40000"/>
                    </a:schemeClr>
                  </a:outerShdw>
                </a:effectLst>
              </a:rPr>
              <a:t>在程序之外存在着决定结果是否合乎正义的某种标准，且同时也存在着使满足这个标准的结果得以实现的程序。</a:t>
            </a:r>
          </a:p>
        </p:txBody>
      </p:sp>
      <p:pic>
        <p:nvPicPr>
          <p:cNvPr id="4" name="图片 3"/>
          <p:cNvPicPr>
            <a:picLocks noChangeAspect="1"/>
          </p:cNvPicPr>
          <p:nvPr/>
        </p:nvPicPr>
        <p:blipFill>
          <a:blip r:embed="rId3"/>
          <a:stretch>
            <a:fillRect/>
          </a:stretch>
        </p:blipFill>
        <p:spPr>
          <a:xfrm>
            <a:off x="461010" y="2151380"/>
            <a:ext cx="5714365" cy="4266565"/>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不完全的程序正义</a:t>
            </a:r>
          </a:p>
        </p:txBody>
      </p:sp>
      <p:sp>
        <p:nvSpPr>
          <p:cNvPr id="3" name="内容占位符 2"/>
          <p:cNvSpPr>
            <a:spLocks noGrp="1"/>
          </p:cNvSpPr>
          <p:nvPr>
            <p:ph idx="1"/>
          </p:nvPr>
        </p:nvSpPr>
        <p:spPr>
          <a:xfrm>
            <a:off x="614045" y="1957070"/>
            <a:ext cx="9436735" cy="1718945"/>
          </a:xfrm>
        </p:spPr>
        <p:txBody>
          <a:bodyPr>
            <a:noAutofit/>
            <a:scene3d>
              <a:camera prst="orthographicFront"/>
              <a:lightRig rig="threePt" dir="t"/>
            </a:scene3d>
          </a:bodyPr>
          <a:lstStyle/>
          <a:p>
            <a:r>
              <a:rPr lang="zh-CN" altLang="en-US" sz="3200">
                <a:ln/>
                <a:solidFill>
                  <a:schemeClr val="accent1"/>
                </a:solidFill>
                <a:effectLst>
                  <a:outerShdw blurRad="38100" dist="25400" dir="5400000" algn="ctr" rotWithShape="0">
                    <a:srgbClr val="6E747A">
                      <a:alpha val="43000"/>
                    </a:srgbClr>
                  </a:outerShdw>
                </a:effectLst>
              </a:rPr>
              <a:t>虽然在程序之外存在着衡量什么是正义的客观标准，但是百分之百地使满足这个标准的结果得以实现的程序却不存在。</a:t>
            </a:r>
          </a:p>
        </p:txBody>
      </p:sp>
      <p:sp>
        <p:nvSpPr>
          <p:cNvPr id="4" name="文本框 3"/>
          <p:cNvSpPr txBox="1"/>
          <p:nvPr/>
        </p:nvSpPr>
        <p:spPr>
          <a:xfrm>
            <a:off x="1784985" y="4566285"/>
            <a:ext cx="3619500" cy="1198880"/>
          </a:xfrm>
          <a:prstGeom prst="rect">
            <a:avLst/>
          </a:prstGeom>
          <a:noFill/>
        </p:spPr>
        <p:txBody>
          <a:bodyPr wrap="square" rtlCol="0" anchor="t">
            <a:spAutoFit/>
          </a:bodyPr>
          <a:lstStyle/>
          <a:p>
            <a:r>
              <a:rPr lang="zh-CN" altLang="en-US">
                <a:latin typeface="华文行楷" panose="02010800040101010101" charset="-122"/>
                <a:ea typeface="华文行楷" panose="02010800040101010101" charset="-122"/>
              </a:rPr>
              <a:t>刑事诉讼中真实就是程序之外的标准，然而无论如何精巧设计程序，认定无辜的人有罪或相反的结果总是难以避免的。</a:t>
            </a:r>
          </a:p>
        </p:txBody>
      </p:sp>
      <p:pic>
        <p:nvPicPr>
          <p:cNvPr id="5" name="图片 4"/>
          <p:cNvPicPr>
            <a:picLocks noChangeAspect="1"/>
          </p:cNvPicPr>
          <p:nvPr/>
        </p:nvPicPr>
        <p:blipFill>
          <a:blip r:embed="rId3"/>
          <a:stretch>
            <a:fillRect/>
          </a:stretch>
        </p:blipFill>
        <p:spPr>
          <a:xfrm>
            <a:off x="6981190" y="3207385"/>
            <a:ext cx="3809365" cy="362839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影响司法公正的因素</a:t>
            </a:r>
          </a:p>
        </p:txBody>
      </p:sp>
      <p:sp>
        <p:nvSpPr>
          <p:cNvPr id="3" name="内容占位符 2"/>
          <p:cNvSpPr>
            <a:spLocks noGrp="1"/>
          </p:cNvSpPr>
          <p:nvPr>
            <p:ph idx="1"/>
          </p:nvPr>
        </p:nvSpPr>
        <p:spPr>
          <a:xfrm>
            <a:off x="2456815" y="2431415"/>
            <a:ext cx="5699125" cy="3745865"/>
          </a:xfrm>
        </p:spPr>
        <p:txBody>
          <a:bodyPr/>
          <a:lstStyle/>
          <a:p>
            <a:r>
              <a:rPr lang="zh-CN" altLang="en-US" sz="3600">
                <a:ln/>
                <a:solidFill>
                  <a:schemeClr val="tx1"/>
                </a:solidFill>
                <a:effectLst>
                  <a:outerShdw blurRad="38100" dist="19050" dir="2700000" algn="tl" rotWithShape="0">
                    <a:schemeClr val="dk1">
                      <a:alpha val="40000"/>
                    </a:schemeClr>
                  </a:outerShdw>
                </a:effectLst>
              </a:rPr>
              <a:t>诉讼程序时空的局限性</a:t>
            </a:r>
          </a:p>
          <a:p>
            <a:r>
              <a:rPr lang="zh-CN" altLang="en-US" sz="3600">
                <a:ln/>
                <a:solidFill>
                  <a:schemeClr val="tx1"/>
                </a:solidFill>
                <a:effectLst>
                  <a:outerShdw blurRad="38100" dist="19050" dir="2700000" algn="tl" rotWithShape="0">
                    <a:schemeClr val="dk1">
                      <a:alpha val="40000"/>
                    </a:schemeClr>
                  </a:outerShdw>
                </a:effectLst>
              </a:rPr>
              <a:t>当事人的诉讼能力</a:t>
            </a:r>
          </a:p>
          <a:p>
            <a:r>
              <a:rPr lang="zh-CN" altLang="en-US" sz="3600">
                <a:ln/>
                <a:solidFill>
                  <a:schemeClr val="tx1"/>
                </a:solidFill>
                <a:effectLst>
                  <a:outerShdw blurRad="38100" dist="19050" dir="2700000" algn="tl" rotWithShape="0">
                    <a:schemeClr val="dk1">
                      <a:alpha val="40000"/>
                    </a:schemeClr>
                  </a:outerShdw>
                </a:effectLst>
              </a:rPr>
              <a:t>诉讼模式</a:t>
            </a:r>
          </a:p>
          <a:p>
            <a:r>
              <a:rPr lang="zh-CN" altLang="en-US" sz="3600">
                <a:ln/>
                <a:solidFill>
                  <a:schemeClr val="tx1"/>
                </a:solidFill>
                <a:effectLst>
                  <a:outerShdw blurRad="38100" dist="19050" dir="2700000" algn="tl" rotWithShape="0">
                    <a:schemeClr val="dk1">
                      <a:alpha val="40000"/>
                    </a:schemeClr>
                  </a:outerShdw>
                </a:effectLst>
              </a:rPr>
              <a:t>裁判技术</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经验法则</a:t>
            </a:r>
          </a:p>
        </p:txBody>
      </p:sp>
      <p:sp>
        <p:nvSpPr>
          <p:cNvPr id="3" name="内容占位符 2"/>
          <p:cNvSpPr>
            <a:spLocks noGrp="1"/>
          </p:cNvSpPr>
          <p:nvPr>
            <p:ph idx="1"/>
          </p:nvPr>
        </p:nvSpPr>
        <p:spPr>
          <a:xfrm>
            <a:off x="838200" y="2431415"/>
            <a:ext cx="5238115" cy="3745865"/>
          </a:xfrm>
        </p:spPr>
        <p:txBody>
          <a:bodyPr>
            <a:noAutofit/>
          </a:bodyPr>
          <a:lstStyle/>
          <a:p>
            <a:r>
              <a:rPr lang="zh-CN" altLang="en-US" sz="3200">
                <a:ln w="22225">
                  <a:solidFill>
                    <a:schemeClr val="accent2"/>
                  </a:solidFill>
                  <a:prstDash val="solid"/>
                </a:ln>
                <a:solidFill>
                  <a:schemeClr val="accent2">
                    <a:lumMod val="40000"/>
                    <a:lumOff val="60000"/>
                  </a:schemeClr>
                </a:solidFill>
                <a:effectLst/>
              </a:rPr>
              <a:t>1.不以客观实在的形式固定下来，只存在于人们的主观认识之中；</a:t>
            </a:r>
          </a:p>
          <a:p>
            <a:r>
              <a:rPr lang="zh-CN" altLang="en-US" sz="3200">
                <a:ln w="22225">
                  <a:solidFill>
                    <a:schemeClr val="accent2"/>
                  </a:solidFill>
                  <a:prstDash val="solid"/>
                </a:ln>
                <a:solidFill>
                  <a:schemeClr val="accent2">
                    <a:lumMod val="40000"/>
                    <a:lumOff val="60000"/>
                  </a:schemeClr>
                </a:solidFill>
                <a:effectLst/>
              </a:rPr>
              <a:t>2.是众多主体共同获得的某种相对稳定的知识、视角及认识框架。</a:t>
            </a:r>
          </a:p>
        </p:txBody>
      </p:sp>
      <p:pic>
        <p:nvPicPr>
          <p:cNvPr id="5" name="图片 4"/>
          <p:cNvPicPr>
            <a:picLocks noChangeAspect="1"/>
          </p:cNvPicPr>
          <p:nvPr/>
        </p:nvPicPr>
        <p:blipFill>
          <a:blip r:embed="rId3"/>
          <a:stretch>
            <a:fillRect/>
          </a:stretch>
        </p:blipFill>
        <p:spPr>
          <a:xfrm>
            <a:off x="7164070" y="1777365"/>
            <a:ext cx="4448810" cy="4992370"/>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结论</a:t>
            </a:r>
          </a:p>
        </p:txBody>
      </p:sp>
      <p:sp>
        <p:nvSpPr>
          <p:cNvPr id="3" name="内容占位符 2"/>
          <p:cNvSpPr>
            <a:spLocks noGrp="1"/>
          </p:cNvSpPr>
          <p:nvPr>
            <p:ph idx="1"/>
          </p:nvPr>
        </p:nvSpPr>
        <p:spPr/>
        <p:txBody>
          <a:bodyPr/>
          <a:lstStyle/>
          <a:p>
            <a:r>
              <a:rPr lang="zh-CN" altLang="en-US" sz="3200">
                <a:ln/>
                <a:solidFill>
                  <a:schemeClr val="accent1"/>
                </a:solidFill>
                <a:effectLst>
                  <a:outerShdw blurRad="38100" dist="25400" dir="5400000" algn="ctr" rotWithShape="0">
                    <a:srgbClr val="6E747A">
                      <a:alpha val="43000"/>
                    </a:srgbClr>
                  </a:outerShdw>
                </a:effectLst>
              </a:rPr>
              <a:t>司法公正一般并不像分蛋糕的事例中表现得那样单纯，而是很难实现的、能显示“应当如此”的一种指标。</a:t>
            </a:r>
          </a:p>
          <a:p>
            <a:r>
              <a:rPr lang="zh-CN" altLang="en-US" sz="3200">
                <a:ln/>
                <a:solidFill>
                  <a:schemeClr val="accent1"/>
                </a:solidFill>
                <a:effectLst>
                  <a:outerShdw blurRad="38100" dist="25400" dir="5400000" algn="ctr" rotWithShape="0">
                    <a:srgbClr val="6E747A">
                      <a:alpha val="43000"/>
                    </a:srgbClr>
                  </a:outerShdw>
                </a:effectLst>
              </a:rPr>
              <a:t>程序的正义则必须反映在现实采取的程序之中。</a:t>
            </a:r>
          </a:p>
          <a:p>
            <a:r>
              <a:rPr lang="zh-CN" altLang="en-US" sz="3200">
                <a:ln/>
                <a:solidFill>
                  <a:schemeClr val="accent1"/>
                </a:solidFill>
                <a:effectLst>
                  <a:outerShdw blurRad="38100" dist="25400" dir="5400000" algn="ctr" rotWithShape="0">
                    <a:srgbClr val="6E747A">
                      <a:alpha val="43000"/>
                    </a:srgbClr>
                  </a:outerShdw>
                </a:effectLst>
              </a:rPr>
              <a:t>为了实现司法公正必须不断地改善程序，但人类的认识和实践能力有限，且什么是司法公正也并不总是明明白白的，于是妥协就成为必要。</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广义的程序</a:t>
            </a:r>
          </a:p>
        </p:txBody>
      </p:sp>
      <p:sp>
        <p:nvSpPr>
          <p:cNvPr id="4" name="文本框 3"/>
          <p:cNvSpPr txBox="1"/>
          <p:nvPr/>
        </p:nvSpPr>
        <p:spPr>
          <a:xfrm>
            <a:off x="882650" y="2644775"/>
            <a:ext cx="3105150" cy="1568450"/>
          </a:xfrm>
          <a:prstGeom prst="rect">
            <a:avLst/>
          </a:prstGeom>
          <a:noFill/>
        </p:spPr>
        <p:txBody>
          <a:bodyPr wrap="square" rtlCol="0" anchor="t">
            <a:spAutoFit/>
          </a:bodyPr>
          <a:lstStyle/>
          <a:p>
            <a:r>
              <a:rPr lang="zh-CN" altLang="en-US" sz="2400">
                <a:latin typeface="华文新魏" panose="02010800040101010101" charset="-122"/>
                <a:ea typeface="华文新魏" panose="02010800040101010101" charset="-122"/>
              </a:rPr>
              <a:t>在社会生活中，为了形成一定的结果或状态，人们伴随着一段时间经过的活动过程</a:t>
            </a:r>
          </a:p>
        </p:txBody>
      </p:sp>
      <p:sp>
        <p:nvSpPr>
          <p:cNvPr id="5" name="Line 4"/>
          <p:cNvSpPr/>
          <p:nvPr/>
        </p:nvSpPr>
        <p:spPr>
          <a:xfrm>
            <a:off x="586105" y="5819140"/>
            <a:ext cx="1447800" cy="0"/>
          </a:xfrm>
          <a:prstGeom prst="line">
            <a:avLst/>
          </a:prstGeom>
          <a:ln w="63500" cap="flat" cmpd="sng">
            <a:solidFill>
              <a:srgbClr val="FF0000"/>
            </a:solidFill>
            <a:prstDash val="solid"/>
            <a:headEnd type="none" w="med" len="med"/>
            <a:tailEnd type="none" w="med" len="med"/>
          </a:ln>
        </p:spPr>
      </p:sp>
      <p:sp>
        <p:nvSpPr>
          <p:cNvPr id="24584" name="AutoShape 5"/>
          <p:cNvSpPr/>
          <p:nvPr/>
        </p:nvSpPr>
        <p:spPr>
          <a:xfrm>
            <a:off x="446405" y="5704840"/>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24585" name="AutoShape 6"/>
          <p:cNvSpPr/>
          <p:nvPr/>
        </p:nvSpPr>
        <p:spPr>
          <a:xfrm>
            <a:off x="2033905" y="5742940"/>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24587" name="Line 9"/>
          <p:cNvSpPr/>
          <p:nvPr/>
        </p:nvSpPr>
        <p:spPr>
          <a:xfrm>
            <a:off x="3378200" y="4950460"/>
            <a:ext cx="1447800" cy="0"/>
          </a:xfrm>
          <a:prstGeom prst="line">
            <a:avLst/>
          </a:prstGeom>
          <a:ln w="63500" cap="flat" cmpd="sng">
            <a:solidFill>
              <a:srgbClr val="FF0000"/>
            </a:solidFill>
            <a:prstDash val="solid"/>
            <a:headEnd type="none" w="med" len="med"/>
            <a:tailEnd type="none" w="med" len="med"/>
          </a:ln>
        </p:spPr>
      </p:sp>
      <p:sp>
        <p:nvSpPr>
          <p:cNvPr id="24588" name="AutoShape 10"/>
          <p:cNvSpPr/>
          <p:nvPr/>
        </p:nvSpPr>
        <p:spPr>
          <a:xfrm>
            <a:off x="3149600" y="4836160"/>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24589" name="AutoShape 11"/>
          <p:cNvSpPr/>
          <p:nvPr/>
        </p:nvSpPr>
        <p:spPr>
          <a:xfrm>
            <a:off x="4826000" y="4836160"/>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24590" name="AutoShape 12"/>
          <p:cNvSpPr/>
          <p:nvPr/>
        </p:nvSpPr>
        <p:spPr>
          <a:xfrm>
            <a:off x="3987800" y="4855210"/>
            <a:ext cx="228600" cy="228600"/>
          </a:xfrm>
          <a:prstGeom prst="smileyFace">
            <a:avLst>
              <a:gd name="adj" fmla="val 4653"/>
            </a:avLst>
          </a:prstGeom>
          <a:solidFill>
            <a:srgbClr val="0078F0"/>
          </a:solidFill>
          <a:ln w="9525" cap="flat" cmpd="sng">
            <a:solidFill>
              <a:srgbClr val="FFFFFF"/>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7" name="AutoShape 18"/>
          <p:cNvSpPr/>
          <p:nvPr/>
        </p:nvSpPr>
        <p:spPr>
          <a:xfrm>
            <a:off x="8083550" y="4327525"/>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24595" name="AutoShape 19"/>
          <p:cNvSpPr/>
          <p:nvPr/>
        </p:nvSpPr>
        <p:spPr>
          <a:xfrm>
            <a:off x="7235825" y="2955925"/>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8" name="AutoShape 20"/>
          <p:cNvSpPr/>
          <p:nvPr/>
        </p:nvSpPr>
        <p:spPr>
          <a:xfrm>
            <a:off x="6388100" y="4346575"/>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9" name="等腰三角形 8"/>
          <p:cNvSpPr/>
          <p:nvPr/>
        </p:nvSpPr>
        <p:spPr>
          <a:xfrm>
            <a:off x="6616700" y="3184525"/>
            <a:ext cx="1466850" cy="1333500"/>
          </a:xfrm>
          <a:prstGeom prst="triangle">
            <a:avLst/>
          </a:prstGeom>
          <a:solidFill>
            <a:srgbClr val="0078F0"/>
          </a:solidFill>
          <a:ln w="63500" cap="flat" cmpd="sng" algn="ctr">
            <a:solidFill>
              <a:srgbClr val="FF00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ea"/>
            </a:endParaRPr>
          </a:p>
        </p:txBody>
      </p:sp>
      <p:sp>
        <p:nvSpPr>
          <p:cNvPr id="24591" name="AutoShape 15"/>
          <p:cNvSpPr/>
          <p:nvPr/>
        </p:nvSpPr>
        <p:spPr>
          <a:xfrm>
            <a:off x="11161395" y="3352165"/>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24593" name="AutoShape 17"/>
          <p:cNvSpPr/>
          <p:nvPr/>
        </p:nvSpPr>
        <p:spPr>
          <a:xfrm>
            <a:off x="9484995" y="3352165"/>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
        <p:nvSpPr>
          <p:cNvPr id="10" name="等腰三角形 9"/>
          <p:cNvSpPr/>
          <p:nvPr/>
        </p:nvSpPr>
        <p:spPr>
          <a:xfrm>
            <a:off x="9713595" y="1561465"/>
            <a:ext cx="1447800" cy="1943100"/>
          </a:xfrm>
          <a:prstGeom prst="triangle">
            <a:avLst/>
          </a:prstGeom>
          <a:solidFill>
            <a:srgbClr val="0078F0"/>
          </a:solidFill>
          <a:ln w="63500" cap="flat" cmpd="sng" algn="ctr">
            <a:solidFill>
              <a:srgbClr val="FF00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ea"/>
            </a:endParaRPr>
          </a:p>
        </p:txBody>
      </p:sp>
      <p:sp>
        <p:nvSpPr>
          <p:cNvPr id="24592" name="AutoShape 16"/>
          <p:cNvSpPr/>
          <p:nvPr/>
        </p:nvSpPr>
        <p:spPr>
          <a:xfrm>
            <a:off x="10323195" y="1421130"/>
            <a:ext cx="228600" cy="228600"/>
          </a:xfrm>
          <a:prstGeom prst="smileyFace">
            <a:avLst>
              <a:gd name="adj" fmla="val 4653"/>
            </a:avLst>
          </a:prstGeom>
          <a:solidFill>
            <a:srgbClr val="0078F0"/>
          </a:solidFill>
          <a:ln w="9525" cap="flat" cmpd="sng">
            <a:solidFill>
              <a:srgbClr val="FFFFCC"/>
            </a:solidFill>
            <a:prstDash val="solid"/>
            <a:headEnd type="none" w="med" len="med"/>
            <a:tailEnd type="none" w="med" len="med"/>
          </a:ln>
        </p:spPr>
        <p:txBody>
          <a:bodyPr wrap="none" anchor="ctr"/>
          <a:lstStyle/>
          <a:p>
            <a:endParaRPr lang="zh-CN" altLang="en-US" dirty="0">
              <a:latin typeface="Verdana" panose="020B0604030504040204"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文本框 1"/>
          <p:cNvSpPr txBox="1"/>
          <p:nvPr/>
        </p:nvSpPr>
        <p:spPr>
          <a:xfrm>
            <a:off x="4298950" y="2049463"/>
            <a:ext cx="3609975" cy="1108075"/>
          </a:xfrm>
          <a:prstGeom prst="rect">
            <a:avLst/>
          </a:prstGeom>
          <a:noFill/>
          <a:ln w="9525">
            <a:noFill/>
          </a:ln>
        </p:spPr>
        <p:txBody>
          <a:bodyPr anchor="ctr"/>
          <a:lstStyle/>
          <a:p>
            <a:pPr algn="ctr">
              <a:buClr>
                <a:schemeClr val="accent1"/>
              </a:buClr>
              <a:buSzPct val="70000"/>
              <a:buFont typeface="Wingdings" panose="05000000000000000000" pitchFamily="2" charset="2"/>
              <a:buNone/>
            </a:pPr>
            <a:r>
              <a:rPr lang="zh-CN" altLang="en-US" sz="6600" dirty="0">
                <a:solidFill>
                  <a:srgbClr val="009ED6"/>
                </a:solidFill>
                <a:latin typeface="微软雅黑" panose="020B0503020204020204" charset="-122"/>
                <a:ea typeface="微软雅黑" panose="020B0503020204020204" charset="-122"/>
              </a:rPr>
              <a:t>谢谢大家</a:t>
            </a:r>
          </a:p>
        </p:txBody>
      </p:sp>
      <p:sp>
        <p:nvSpPr>
          <p:cNvPr id="48130" name="文本框 3"/>
          <p:cNvSpPr txBox="1"/>
          <p:nvPr/>
        </p:nvSpPr>
        <p:spPr>
          <a:xfrm>
            <a:off x="4495800" y="3305175"/>
            <a:ext cx="3230563" cy="277813"/>
          </a:xfrm>
          <a:prstGeom prst="rect">
            <a:avLst/>
          </a:prstGeom>
          <a:noFill/>
          <a:ln w="9525">
            <a:noFill/>
          </a:ln>
        </p:spPr>
        <p:txBody>
          <a:bodyPr wrap="none" anchor="ctr"/>
          <a:lstStyle/>
          <a:p>
            <a:pPr algn="ctr">
              <a:buClr>
                <a:schemeClr val="accent1"/>
              </a:buClr>
              <a:buSzPct val="70000"/>
              <a:buFont typeface="Wingdings" panose="05000000000000000000" pitchFamily="2" charset="2"/>
              <a:buNone/>
            </a:pPr>
            <a:r>
              <a:rPr lang="en-US" altLang="zh-CN" sz="1400" dirty="0">
                <a:solidFill>
                  <a:srgbClr val="89E0FF"/>
                </a:solidFill>
                <a:latin typeface="Tempus Sans ITC" panose="04020404030D07020202" pitchFamily="82" charset="0"/>
                <a:ea typeface="微软雅黑" panose="020B0503020204020204" charset="-122"/>
              </a:rPr>
              <a:t>THANK YOU FOR YOUR ATTENTION</a:t>
            </a:r>
            <a:endParaRPr lang="zh-CN" altLang="en-US" sz="1400" dirty="0">
              <a:solidFill>
                <a:srgbClr val="89E0FF"/>
              </a:solidFill>
              <a:latin typeface="Tempus Sans ITC" panose="04020404030D07020202" pitchFamily="82" charset="0"/>
              <a:ea typeface="微软雅黑" panose="020B0503020204020204" charset="-122"/>
            </a:endParaRPr>
          </a:p>
        </p:txBody>
      </p:sp>
      <p:sp>
        <p:nvSpPr>
          <p:cNvPr id="48131" name="椭圆 4"/>
          <p:cNvSpPr/>
          <p:nvPr/>
        </p:nvSpPr>
        <p:spPr>
          <a:xfrm>
            <a:off x="6127750" y="3189288"/>
            <a:ext cx="53975" cy="53975"/>
          </a:xfrm>
          <a:prstGeom prst="ellipse">
            <a:avLst/>
          </a:prstGeom>
          <a:solidFill>
            <a:srgbClr val="89E0FF"/>
          </a:solidFill>
          <a:ln w="25400" cap="flat" cmpd="sng">
            <a:solidFill>
              <a:srgbClr val="89E0FF"/>
            </a:solidFill>
            <a:prstDash val="solid"/>
            <a:round/>
            <a:headEnd type="none" w="med" len="med"/>
            <a:tailEnd type="none" w="med" len="med"/>
          </a:ln>
        </p:spPr>
        <p:txBody>
          <a:bodyPr anchor="ctr"/>
          <a:lstStyle/>
          <a:p>
            <a:pPr algn="ctr">
              <a:buClr>
                <a:schemeClr val="accent1"/>
              </a:buClr>
              <a:buSzPct val="70000"/>
              <a:buFont typeface="Wingdings" panose="05000000000000000000" pitchFamily="2" charset="2"/>
              <a:buNone/>
            </a:pPr>
            <a:endParaRPr lang="zh-CN" altLang="en-US" dirty="0">
              <a:solidFill>
                <a:srgbClr val="FFFFFF"/>
              </a:solidFill>
              <a:latin typeface="Arial Narrow" panose="020B0606020202030204" pitchFamily="34" charset="0"/>
              <a:ea typeface="微软雅黑" panose="020B0503020204020204" charset="-122"/>
            </a:endParaRPr>
          </a:p>
        </p:txBody>
      </p:sp>
      <p:cxnSp>
        <p:nvCxnSpPr>
          <p:cNvPr id="48132" name="直接连接符 6"/>
          <p:cNvCxnSpPr/>
          <p:nvPr/>
        </p:nvCxnSpPr>
        <p:spPr>
          <a:xfrm>
            <a:off x="4298950" y="3211513"/>
            <a:ext cx="1725613" cy="0"/>
          </a:xfrm>
          <a:prstGeom prst="line">
            <a:avLst/>
          </a:prstGeom>
          <a:ln w="12700" cap="flat" cmpd="sng">
            <a:solidFill>
              <a:srgbClr val="89E0FF"/>
            </a:solidFill>
            <a:prstDash val="solid"/>
            <a:round/>
            <a:headEnd type="none" w="med" len="med"/>
            <a:tailEnd type="none" w="med" len="med"/>
          </a:ln>
        </p:spPr>
      </p:cxnSp>
      <p:cxnSp>
        <p:nvCxnSpPr>
          <p:cNvPr id="48133" name="直接连接符 7"/>
          <p:cNvCxnSpPr/>
          <p:nvPr/>
        </p:nvCxnSpPr>
        <p:spPr>
          <a:xfrm>
            <a:off x="6284913" y="3211513"/>
            <a:ext cx="1727200" cy="0"/>
          </a:xfrm>
          <a:prstGeom prst="line">
            <a:avLst/>
          </a:prstGeom>
          <a:ln w="12700" cap="flat" cmpd="sng">
            <a:solidFill>
              <a:srgbClr val="89E0FF"/>
            </a:solidFill>
            <a:prstDash val="solid"/>
            <a:round/>
            <a:headEnd type="none" w="med" len="med"/>
            <a:tailEnd type="none" w="med" len="med"/>
          </a:ln>
        </p:spPr>
      </p:cxnSp>
      <p:grpSp>
        <p:nvGrpSpPr>
          <p:cNvPr id="48134" name="组合 36870"/>
          <p:cNvGrpSpPr/>
          <p:nvPr/>
        </p:nvGrpSpPr>
        <p:grpSpPr>
          <a:xfrm>
            <a:off x="1558925" y="5086350"/>
            <a:ext cx="9074150" cy="1646238"/>
            <a:chOff x="0" y="0"/>
            <a:chExt cx="14288" cy="2594"/>
          </a:xfrm>
        </p:grpSpPr>
        <p:sp>
          <p:nvSpPr>
            <p:cNvPr id="48135" name="矩形 23"/>
            <p:cNvSpPr/>
            <p:nvPr/>
          </p:nvSpPr>
          <p:spPr>
            <a:xfrm>
              <a:off x="0" y="0"/>
              <a:ext cx="14288" cy="2595"/>
            </a:xfrm>
            <a:prstGeom prst="rect">
              <a:avLst/>
            </a:prstGeom>
            <a:solidFill>
              <a:srgbClr val="D5F4FF"/>
            </a:solidFill>
            <a:ln w="9525">
              <a:noFill/>
            </a:ln>
          </p:spPr>
          <p:txBody>
            <a:bodyPr anchor="ctr"/>
            <a:lstStyle/>
            <a:p>
              <a:pPr algn="ctr">
                <a:buClr>
                  <a:schemeClr val="accent1"/>
                </a:buClr>
                <a:buSzPct val="70000"/>
                <a:buFont typeface="Wingdings" panose="05000000000000000000" pitchFamily="2" charset="2"/>
                <a:buNone/>
              </a:pPr>
              <a:endParaRPr lang="zh-CN" altLang="en-US" dirty="0">
                <a:solidFill>
                  <a:srgbClr val="FFFFFF"/>
                </a:solidFill>
                <a:latin typeface="Arial Narrow" panose="020B0606020202030204" pitchFamily="34" charset="0"/>
                <a:ea typeface="微软雅黑" panose="020B0503020204020204" charset="-122"/>
              </a:endParaRPr>
            </a:p>
          </p:txBody>
        </p:sp>
        <p:sp>
          <p:nvSpPr>
            <p:cNvPr id="48136" name="文本框 9"/>
            <p:cNvSpPr txBox="1"/>
            <p:nvPr/>
          </p:nvSpPr>
          <p:spPr>
            <a:xfrm>
              <a:off x="6264" y="584"/>
              <a:ext cx="1653" cy="435"/>
            </a:xfrm>
            <a:prstGeom prst="rect">
              <a:avLst/>
            </a:prstGeom>
            <a:noFill/>
            <a:ln w="9525">
              <a:noFill/>
            </a:ln>
          </p:spPr>
          <p:txBody>
            <a:bodyPr wrap="none" anchor="ctr"/>
            <a:lstStyle/>
            <a:p>
              <a:pPr algn="just">
                <a:buClr>
                  <a:schemeClr val="accent1"/>
                </a:buClr>
                <a:buSzPct val="70000"/>
                <a:buFont typeface="Wingdings" panose="05000000000000000000" pitchFamily="2" charset="2"/>
                <a:buNone/>
              </a:pPr>
              <a:r>
                <a:rPr lang="en-US" altLang="zh-CN" sz="2000" b="1" dirty="0" smtClean="0">
                  <a:solidFill>
                    <a:srgbClr val="53D2FF"/>
                  </a:solidFill>
                  <a:latin typeface="楷体" panose="02010609060101010101" charset="-122"/>
                  <a:ea typeface="楷体" panose="02010609060101010101" charset="-122"/>
                </a:rPr>
                <a:t>13586783453</a:t>
              </a:r>
              <a:endParaRPr lang="en-US" altLang="zh-CN" sz="2000" b="1" dirty="0">
                <a:solidFill>
                  <a:srgbClr val="53D2FF"/>
                </a:solidFill>
                <a:latin typeface="楷体" panose="02010609060101010101" charset="-122"/>
                <a:ea typeface="楷体" panose="02010609060101010101" charset="-122"/>
              </a:endParaRPr>
            </a:p>
          </p:txBody>
        </p:sp>
        <p:sp>
          <p:nvSpPr>
            <p:cNvPr id="48137" name="文本框 10"/>
            <p:cNvSpPr txBox="1"/>
            <p:nvPr/>
          </p:nvSpPr>
          <p:spPr>
            <a:xfrm>
              <a:off x="6279" y="1237"/>
              <a:ext cx="2358" cy="438"/>
            </a:xfrm>
            <a:prstGeom prst="rect">
              <a:avLst/>
            </a:prstGeom>
            <a:noFill/>
            <a:ln w="9525">
              <a:noFill/>
            </a:ln>
          </p:spPr>
          <p:txBody>
            <a:bodyPr wrap="none" anchor="ctr"/>
            <a:lstStyle/>
            <a:p>
              <a:pPr algn="just">
                <a:buClr>
                  <a:schemeClr val="accent1"/>
                </a:buClr>
                <a:buSzPct val="70000"/>
                <a:buFont typeface="Wingdings" panose="05000000000000000000" pitchFamily="2" charset="2"/>
                <a:buNone/>
              </a:pPr>
              <a:r>
                <a:rPr lang="en-US" altLang="zh-CN" sz="2000" dirty="0" smtClean="0">
                  <a:solidFill>
                    <a:srgbClr val="53D2FF"/>
                  </a:solidFill>
                  <a:latin typeface="楷体" panose="02010609060101010101" charset="-122"/>
                  <a:ea typeface="楷体" panose="02010609060101010101" charset="-122"/>
                </a:rPr>
                <a:t>810528102@qq.com</a:t>
              </a:r>
              <a:endParaRPr lang="en-US" altLang="zh-CN" sz="2000" dirty="0">
                <a:solidFill>
                  <a:srgbClr val="53D2FF"/>
                </a:solidFill>
                <a:latin typeface="楷体" panose="02010609060101010101" charset="-122"/>
                <a:ea typeface="楷体" panose="02010609060101010101" charset="-122"/>
              </a:endParaRPr>
            </a:p>
          </p:txBody>
        </p:sp>
        <p:sp>
          <p:nvSpPr>
            <p:cNvPr id="48138" name="KSO_Shape"/>
            <p:cNvSpPr/>
            <p:nvPr/>
          </p:nvSpPr>
          <p:spPr>
            <a:xfrm>
              <a:off x="5897" y="1474"/>
              <a:ext cx="232" cy="152"/>
            </a:xfrm>
            <a:custGeom>
              <a:avLst/>
              <a:gdLst/>
              <a:ahLst/>
              <a:cxnLst>
                <a:cxn ang="0">
                  <a:pos x="89" y="83"/>
                </a:cxn>
                <a:cxn ang="0">
                  <a:pos x="116" y="106"/>
                </a:cxn>
                <a:cxn ang="0">
                  <a:pos x="143" y="83"/>
                </a:cxn>
                <a:cxn ang="0">
                  <a:pos x="225" y="152"/>
                </a:cxn>
                <a:cxn ang="0">
                  <a:pos x="7" y="152"/>
                </a:cxn>
                <a:cxn ang="0">
                  <a:pos x="89" y="83"/>
                </a:cxn>
                <a:cxn ang="0">
                  <a:pos x="0" y="7"/>
                </a:cxn>
                <a:cxn ang="0">
                  <a:pos x="83" y="78"/>
                </a:cxn>
                <a:cxn ang="0">
                  <a:pos x="0" y="149"/>
                </a:cxn>
                <a:cxn ang="0">
                  <a:pos x="0" y="7"/>
                </a:cxn>
                <a:cxn ang="0">
                  <a:pos x="232" y="7"/>
                </a:cxn>
                <a:cxn ang="0">
                  <a:pos x="232" y="149"/>
                </a:cxn>
                <a:cxn ang="0">
                  <a:pos x="148" y="78"/>
                </a:cxn>
                <a:cxn ang="0">
                  <a:pos x="232" y="7"/>
                </a:cxn>
                <a:cxn ang="0">
                  <a:pos x="2" y="0"/>
                </a:cxn>
                <a:cxn ang="0">
                  <a:pos x="230" y="0"/>
                </a:cxn>
                <a:cxn ang="0">
                  <a:pos x="116" y="97"/>
                </a:cxn>
                <a:cxn ang="0">
                  <a:pos x="2" y="0"/>
                </a:cxn>
              </a:cxnLst>
              <a:rect l="0" t="0" r="0" b="0"/>
              <a:pathLst>
                <a:path w="4974795" h="3320682">
                  <a:moveTo>
                    <a:pt x="1897867" y="1805825"/>
                  </a:moveTo>
                  <a:lnTo>
                    <a:pt x="2485737" y="2315734"/>
                  </a:lnTo>
                  <a:lnTo>
                    <a:pt x="3073607" y="1805825"/>
                  </a:lnTo>
                  <a:lnTo>
                    <a:pt x="4820061" y="3320682"/>
                  </a:lnTo>
                  <a:lnTo>
                    <a:pt x="151413" y="3320682"/>
                  </a:lnTo>
                  <a:lnTo>
                    <a:pt x="1897867" y="1805825"/>
                  </a:lnTo>
                  <a:close/>
                  <a:moveTo>
                    <a:pt x="0" y="159634"/>
                  </a:moveTo>
                  <a:lnTo>
                    <a:pt x="1788328" y="1710812"/>
                  </a:lnTo>
                  <a:lnTo>
                    <a:pt x="0" y="3261996"/>
                  </a:lnTo>
                  <a:lnTo>
                    <a:pt x="0" y="159634"/>
                  </a:lnTo>
                  <a:close/>
                  <a:moveTo>
                    <a:pt x="4974795" y="156753"/>
                  </a:moveTo>
                  <a:lnTo>
                    <a:pt x="4974795" y="3264872"/>
                  </a:lnTo>
                  <a:lnTo>
                    <a:pt x="3183146" y="1710812"/>
                  </a:lnTo>
                  <a:lnTo>
                    <a:pt x="4974795" y="156753"/>
                  </a:lnTo>
                  <a:close/>
                  <a:moveTo>
                    <a:pt x="35040" y="0"/>
                  </a:moveTo>
                  <a:lnTo>
                    <a:pt x="4936434" y="0"/>
                  </a:lnTo>
                  <a:lnTo>
                    <a:pt x="2485737" y="2125709"/>
                  </a:lnTo>
                  <a:lnTo>
                    <a:pt x="35040" y="0"/>
                  </a:lnTo>
                  <a:close/>
                </a:path>
              </a:pathLst>
            </a:custGeom>
            <a:solidFill>
              <a:srgbClr val="53D2FF"/>
            </a:solidFill>
            <a:ln w="9525">
              <a:noFill/>
            </a:ln>
          </p:spPr>
          <p:txBody>
            <a:bodyPr/>
            <a:lstStyle/>
            <a:p>
              <a:endParaRPr lang="zh-CN" altLang="en-US"/>
            </a:p>
          </p:txBody>
        </p:sp>
      </p:grpSp>
      <p:sp>
        <p:nvSpPr>
          <p:cNvPr id="48139" name="KSO_Shape"/>
          <p:cNvSpPr/>
          <p:nvPr/>
        </p:nvSpPr>
        <p:spPr>
          <a:xfrm>
            <a:off x="5322888" y="5521325"/>
            <a:ext cx="117475" cy="138113"/>
          </a:xfrm>
          <a:custGeom>
            <a:avLst/>
            <a:gdLst/>
            <a:ahLst/>
            <a:cxnLst>
              <a:cxn ang="0">
                <a:pos x="97010" y="92603"/>
              </a:cxn>
              <a:cxn ang="0">
                <a:pos x="116744" y="112385"/>
              </a:cxn>
              <a:cxn ang="0">
                <a:pos x="111689" y="129793"/>
              </a:cxn>
              <a:cxn ang="0">
                <a:pos x="104429" y="112873"/>
              </a:cxn>
              <a:cxn ang="0">
                <a:pos x="85076" y="99662"/>
              </a:cxn>
              <a:cxn ang="0">
                <a:pos x="97010" y="92603"/>
              </a:cxn>
              <a:cxn ang="0">
                <a:pos x="13144" y="2780"/>
              </a:cxn>
              <a:cxn ang="0">
                <a:pos x="29246" y="30581"/>
              </a:cxn>
              <a:cxn ang="0">
                <a:pos x="30460" y="50886"/>
              </a:cxn>
              <a:cxn ang="0">
                <a:pos x="27754" y="56441"/>
              </a:cxn>
              <a:cxn ang="0">
                <a:pos x="71211" y="102801"/>
              </a:cxn>
              <a:cxn ang="0">
                <a:pos x="81640" y="102172"/>
              </a:cxn>
              <a:cxn ang="0">
                <a:pos x="81735" y="102335"/>
              </a:cxn>
              <a:cxn ang="0">
                <a:pos x="102954" y="114365"/>
              </a:cxn>
              <a:cxn ang="0">
                <a:pos x="110033" y="131904"/>
              </a:cxn>
              <a:cxn ang="0">
                <a:pos x="85371" y="137804"/>
              </a:cxn>
              <a:cxn ang="0">
                <a:pos x="197" y="26441"/>
              </a:cxn>
              <a:cxn ang="0">
                <a:pos x="4236" y="11642"/>
              </a:cxn>
              <a:cxn ang="0">
                <a:pos x="13144" y="2780"/>
              </a:cxn>
              <a:cxn ang="0">
                <a:pos x="25432" y="2"/>
              </a:cxn>
              <a:cxn ang="0">
                <a:pos x="43836" y="37723"/>
              </a:cxn>
              <a:cxn ang="0">
                <a:pos x="32357" y="49439"/>
              </a:cxn>
              <a:cxn ang="0">
                <a:pos x="31189" y="29737"/>
              </a:cxn>
              <a:cxn ang="0">
                <a:pos x="16347" y="1503"/>
              </a:cxn>
              <a:cxn ang="0">
                <a:pos x="25432" y="2"/>
              </a:cxn>
            </a:cxnLst>
            <a:rect l="0" t="0" r="0" b="0"/>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rgbClr val="53D2FF"/>
          </a:solidFill>
          <a:ln w="9525">
            <a:noFill/>
          </a:ln>
        </p:spPr>
        <p:txBody>
          <a:bodyP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法的程序</a:t>
            </a:r>
          </a:p>
        </p:txBody>
      </p:sp>
      <p:sp>
        <p:nvSpPr>
          <p:cNvPr id="5" name="文本框 4"/>
          <p:cNvSpPr txBox="1"/>
          <p:nvPr/>
        </p:nvSpPr>
        <p:spPr>
          <a:xfrm>
            <a:off x="838200" y="1928495"/>
            <a:ext cx="2540000" cy="1198880"/>
          </a:xfrm>
          <a:prstGeom prst="rect">
            <a:avLst/>
          </a:prstGeom>
          <a:noFill/>
        </p:spPr>
        <p:txBody>
          <a:bodyPr wrap="square" rtlCol="0" anchor="t">
            <a:spAutoFit/>
            <a:scene3d>
              <a:camera prst="orthographicFront"/>
              <a:lightRig rig="threePt" dir="t"/>
            </a:scene3d>
          </a:bodyPr>
          <a:lstStyle/>
          <a:p>
            <a:r>
              <a:rPr lang="zh-CN" altLang="en-US" sz="2400">
                <a:ln/>
                <a:solidFill>
                  <a:schemeClr val="tx1"/>
                </a:solidFill>
                <a:effectLst>
                  <a:outerShdw blurRad="38100" dist="19050" dir="2700000" algn="tl" rotWithShape="0">
                    <a:schemeClr val="dk1">
                      <a:alpha val="40000"/>
                    </a:schemeClr>
                  </a:outerShdw>
                </a:effectLst>
              </a:rPr>
              <a:t>程序法：规定如何实现实体法内容的手段性规范</a:t>
            </a:r>
          </a:p>
        </p:txBody>
      </p:sp>
      <p:sp>
        <p:nvSpPr>
          <p:cNvPr id="4" name="内容占位符 3"/>
          <p:cNvSpPr>
            <a:spLocks noGrp="1"/>
          </p:cNvSpPr>
          <p:nvPr>
            <p:ph idx="1"/>
          </p:nvPr>
        </p:nvSpPr>
        <p:spPr>
          <a:xfrm>
            <a:off x="147320" y="3561080"/>
            <a:ext cx="4842510" cy="2047875"/>
          </a:xfrm>
        </p:spPr>
        <p:txBody>
          <a:bodyPr>
            <a:normAutofit/>
          </a:bodyPr>
          <a:lstStyle/>
          <a:p>
            <a:r>
              <a:rPr lang="zh-CN" altLang="en-US"/>
              <a:t>程序法可以包括各种各样的规范，但其中心部分则是规定民事和刑事诉讼程序的法律规范。</a:t>
            </a:r>
          </a:p>
        </p:txBody>
      </p:sp>
      <p:pic>
        <p:nvPicPr>
          <p:cNvPr id="6" name="图片 5"/>
          <p:cNvPicPr>
            <a:picLocks noChangeAspect="1"/>
          </p:cNvPicPr>
          <p:nvPr/>
        </p:nvPicPr>
        <p:blipFill>
          <a:blip r:embed="rId3"/>
          <a:stretch>
            <a:fillRect/>
          </a:stretch>
        </p:blipFill>
        <p:spPr>
          <a:xfrm>
            <a:off x="6520180" y="2079625"/>
            <a:ext cx="4285615" cy="3085465"/>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“诉”·“讼”</a:t>
            </a:r>
          </a:p>
        </p:txBody>
      </p:sp>
      <p:sp>
        <p:nvSpPr>
          <p:cNvPr id="4" name="文本框 3"/>
          <p:cNvSpPr txBox="1"/>
          <p:nvPr/>
        </p:nvSpPr>
        <p:spPr>
          <a:xfrm>
            <a:off x="838200" y="2962275"/>
            <a:ext cx="6200140" cy="2503170"/>
          </a:xfrm>
          <a:prstGeom prst="rect">
            <a:avLst/>
          </a:prstGeom>
          <a:noFill/>
        </p:spPr>
        <p:txBody>
          <a:bodyPr wrap="square" rtlCol="0" anchor="t">
            <a:spAutoFit/>
          </a:bodyPr>
          <a:lstStyle/>
          <a:p>
            <a:pPr marL="342900" indent="-342900" algn="l" fontAlgn="base">
              <a:spcBef>
                <a:spcPct val="20000"/>
              </a:spcBef>
              <a:buClrTx/>
              <a:buSzTx/>
              <a:buFontTx/>
              <a:defRPr/>
            </a:pPr>
            <a:r>
              <a:rPr lang="zh-CN" altLang="en-US" sz="2800" b="1" kern="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ea"/>
                <a:sym typeface="+mn-ea"/>
              </a:rPr>
              <a:t>诉：告也。控告，起诉，上诉。</a:t>
            </a:r>
            <a:endParaRPr kumimoji="0"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ea"/>
              <a:sym typeface="+mn-ea"/>
            </a:endParaRPr>
          </a:p>
          <a:p>
            <a:pPr marL="342900" indent="-342900" algn="l" fontAlgn="base">
              <a:spcBef>
                <a:spcPct val="20000"/>
              </a:spcBef>
              <a:buClrTx/>
              <a:buSzTx/>
              <a:buFontTx/>
              <a:defRPr/>
            </a:pPr>
            <a:r>
              <a:rPr lang="zh-CN" altLang="en-US" sz="2800" b="1" kern="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ea"/>
                <a:sym typeface="+mn-ea"/>
              </a:rPr>
              <a:t>讼：争也，以手曰争，以言曰讼。</a:t>
            </a:r>
            <a:endParaRPr kumimoji="0"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ea"/>
              <a:sym typeface="+mn-ea"/>
            </a:endParaRPr>
          </a:p>
          <a:p>
            <a:pPr marL="342900" indent="-342900" algn="l" fontAlgn="base">
              <a:spcBef>
                <a:spcPct val="20000"/>
              </a:spcBef>
              <a:buClrTx/>
              <a:buSzTx/>
              <a:buFontTx/>
              <a:defRPr/>
            </a:pPr>
            <a:r>
              <a:rPr lang="zh-CN" altLang="en-US" sz="2800" b="1" kern="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ea"/>
                <a:sym typeface="+mn-ea"/>
              </a:rPr>
              <a:t>      在法庭上争财、争罪、争是非。</a:t>
            </a:r>
          </a:p>
          <a:p>
            <a:pPr marL="342900" indent="-342900" algn="l" fontAlgn="base">
              <a:spcBef>
                <a:spcPct val="20000"/>
              </a:spcBef>
              <a:buClrTx/>
              <a:buSzTx/>
              <a:buFontTx/>
              <a:defRPr/>
            </a:pPr>
            <a:r>
              <a:rPr lang="zh-CN" altLang="en-US" sz="2800" b="1" kern="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ea"/>
                <a:sym typeface="+mn-ea"/>
              </a:rPr>
              <a:t>“诉讼”——因讼争告于官署，以分曲直。 </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7"/>
          <p:cNvSpPr/>
          <p:nvPr/>
        </p:nvSpPr>
        <p:spPr>
          <a:xfrm>
            <a:off x="590064" y="594099"/>
            <a:ext cx="7924800" cy="1143000"/>
          </a:xfrm>
          <a:prstGeom prst="roundRect">
            <a:avLst>
              <a:gd name="adj" fmla="val 21667"/>
            </a:avLst>
          </a:prstGeom>
          <a:noFill/>
          <a:ln w="9525">
            <a:noFill/>
          </a:ln>
        </p:spPr>
        <p:txBody>
          <a:bodyPr anchor="b"/>
          <a:lstStyle/>
          <a:p>
            <a:r>
              <a:rPr lang="zh-CN" altLang="en-US" sz="4400" dirty="0">
                <a:solidFill>
                  <a:schemeClr val="bg1"/>
                </a:solidFill>
                <a:latin typeface="+mj-lt"/>
                <a:ea typeface="+mj-ea"/>
                <a:cs typeface="+mj-cs"/>
              </a:rPr>
              <a:t>民事诉讼法发展历程</a:t>
            </a:r>
          </a:p>
        </p:txBody>
      </p:sp>
      <p:sp>
        <p:nvSpPr>
          <p:cNvPr id="28680" name="Rectangle 8"/>
          <p:cNvSpPr/>
          <p:nvPr/>
        </p:nvSpPr>
        <p:spPr>
          <a:xfrm>
            <a:off x="1774825" y="1844675"/>
            <a:ext cx="8712200" cy="4608513"/>
          </a:xfrm>
          <a:prstGeom prst="rect">
            <a:avLst/>
          </a:prstGeom>
          <a:noFill/>
          <a:ln w="9525">
            <a:noFill/>
          </a:ln>
        </p:spPr>
        <p:txBody>
          <a:bodyPr/>
          <a:lstStyle/>
          <a:p>
            <a:pPr marL="342900" indent="-342900" algn="l">
              <a:spcBef>
                <a:spcPct val="20000"/>
              </a:spcBef>
              <a:buChar char="•"/>
            </a:pPr>
            <a:r>
              <a:rPr lang="en-US" altLang="zh-CN" sz="2800" dirty="0">
                <a:latin typeface="黑体" panose="02010609060101010101" pitchFamily="49" charset="-122"/>
              </a:rPr>
              <a:t>1950</a:t>
            </a:r>
            <a:r>
              <a:rPr lang="zh-CN" altLang="en-US" sz="2800" dirty="0">
                <a:latin typeface="黑体" panose="02010609060101010101" pitchFamily="49" charset="-122"/>
              </a:rPr>
              <a:t>年</a:t>
            </a:r>
            <a:r>
              <a:rPr lang="en-US" altLang="zh-CN" sz="2800" dirty="0">
                <a:latin typeface="黑体" panose="02010609060101010101" pitchFamily="49" charset="-122"/>
              </a:rPr>
              <a:t>12</a:t>
            </a:r>
            <a:r>
              <a:rPr lang="zh-CN" altLang="en-US" sz="2800" dirty="0">
                <a:latin typeface="黑体" panose="02010609060101010101" pitchFamily="49" charset="-122"/>
              </a:rPr>
              <a:t>月</a:t>
            </a:r>
            <a:r>
              <a:rPr lang="en-US" altLang="zh-CN" sz="2800" dirty="0">
                <a:latin typeface="黑体" panose="02010609060101010101" pitchFamily="49" charset="-122"/>
              </a:rPr>
              <a:t>31</a:t>
            </a:r>
            <a:r>
              <a:rPr lang="zh-CN" altLang="en-US" sz="2800" dirty="0">
                <a:latin typeface="黑体" panose="02010609060101010101" pitchFamily="49" charset="-122"/>
              </a:rPr>
              <a:t>日，中央人民政府法制委员会草拟了</a:t>
            </a:r>
            <a:r>
              <a:rPr lang="en-US" altLang="zh-CN" sz="2800" dirty="0">
                <a:latin typeface="黑体" panose="02010609060101010101" pitchFamily="49" charset="-122"/>
              </a:rPr>
              <a:t>《</a:t>
            </a:r>
            <a:r>
              <a:rPr lang="zh-CN" altLang="en-US" sz="2800" dirty="0">
                <a:latin typeface="黑体" panose="02010609060101010101" pitchFamily="49" charset="-122"/>
              </a:rPr>
              <a:t>中华人民共和国诉讼程序试行通则（草案）</a:t>
            </a:r>
            <a:r>
              <a:rPr lang="en-US" altLang="zh-CN" sz="2800" dirty="0">
                <a:latin typeface="黑体" panose="02010609060101010101" pitchFamily="49" charset="-122"/>
              </a:rPr>
              <a:t>》</a:t>
            </a:r>
          </a:p>
          <a:p>
            <a:pPr marL="342900" indent="-342900" algn="l">
              <a:spcBef>
                <a:spcPct val="20000"/>
              </a:spcBef>
              <a:buChar char="•"/>
            </a:pPr>
            <a:r>
              <a:rPr lang="en-US" altLang="zh-CN" sz="2800" dirty="0">
                <a:latin typeface="黑体" panose="02010609060101010101" pitchFamily="49" charset="-122"/>
              </a:rPr>
              <a:t>1951</a:t>
            </a:r>
            <a:r>
              <a:rPr lang="zh-CN" altLang="en-US" sz="2800" dirty="0">
                <a:latin typeface="黑体" panose="02010609060101010101" pitchFamily="49" charset="-122"/>
              </a:rPr>
              <a:t>年</a:t>
            </a:r>
            <a:r>
              <a:rPr lang="en-US" altLang="zh-CN" sz="2800" dirty="0">
                <a:latin typeface="黑体" panose="02010609060101010101" pitchFamily="49" charset="-122"/>
              </a:rPr>
              <a:t>9</a:t>
            </a:r>
            <a:r>
              <a:rPr lang="zh-CN" altLang="en-US" sz="2800" dirty="0">
                <a:latin typeface="黑体" panose="02010609060101010101" pitchFamily="49" charset="-122"/>
              </a:rPr>
              <a:t>月</a:t>
            </a:r>
            <a:r>
              <a:rPr lang="en-US" altLang="zh-CN" sz="2800" dirty="0">
                <a:latin typeface="黑体" panose="02010609060101010101" pitchFamily="49" charset="-122"/>
              </a:rPr>
              <a:t>3</a:t>
            </a:r>
            <a:r>
              <a:rPr lang="zh-CN" altLang="en-US" sz="2800" dirty="0">
                <a:latin typeface="黑体" panose="02010609060101010101" pitchFamily="49" charset="-122"/>
              </a:rPr>
              <a:t>日，中央人民政府颁布了</a:t>
            </a:r>
            <a:r>
              <a:rPr lang="en-US" altLang="zh-CN" sz="2800" dirty="0">
                <a:latin typeface="黑体" panose="02010609060101010101" pitchFamily="49" charset="-122"/>
              </a:rPr>
              <a:t>《</a:t>
            </a:r>
            <a:r>
              <a:rPr lang="zh-CN" altLang="en-US" sz="2800" dirty="0">
                <a:latin typeface="黑体" panose="02010609060101010101" pitchFamily="49" charset="-122"/>
              </a:rPr>
              <a:t>中华人民共和国人民法院暂行组织条例</a:t>
            </a:r>
            <a:r>
              <a:rPr lang="en-US" altLang="zh-CN" sz="2800" dirty="0">
                <a:latin typeface="黑体" panose="02010609060101010101" pitchFamily="49" charset="-122"/>
              </a:rPr>
              <a:t>》</a:t>
            </a:r>
            <a:r>
              <a:rPr lang="zh-CN" altLang="en-US" sz="2800" dirty="0">
                <a:latin typeface="黑体" panose="02010609060101010101" pitchFamily="49" charset="-122"/>
              </a:rPr>
              <a:t>、</a:t>
            </a:r>
            <a:r>
              <a:rPr lang="en-US" altLang="zh-CN" sz="2800" dirty="0">
                <a:latin typeface="黑体" panose="02010609060101010101" pitchFamily="49" charset="-122"/>
              </a:rPr>
              <a:t>《</a:t>
            </a:r>
            <a:r>
              <a:rPr lang="zh-CN" altLang="en-US" sz="2800" dirty="0">
                <a:latin typeface="黑体" panose="02010609060101010101" pitchFamily="49" charset="-122"/>
              </a:rPr>
              <a:t>中央人民政府最高人民检察署暂行组织条例</a:t>
            </a:r>
            <a:r>
              <a:rPr lang="en-US" altLang="zh-CN" sz="2800" dirty="0">
                <a:latin typeface="黑体" panose="02010609060101010101" pitchFamily="49" charset="-122"/>
              </a:rPr>
              <a:t>》</a:t>
            </a:r>
            <a:r>
              <a:rPr lang="zh-CN" altLang="en-US" sz="2800" dirty="0">
                <a:latin typeface="黑体" panose="02010609060101010101" pitchFamily="49" charset="-122"/>
              </a:rPr>
              <a:t>和</a:t>
            </a:r>
            <a:r>
              <a:rPr lang="en-US" altLang="zh-CN" sz="2800" dirty="0">
                <a:latin typeface="黑体" panose="02010609060101010101" pitchFamily="49" charset="-122"/>
              </a:rPr>
              <a:t>《</a:t>
            </a:r>
            <a:r>
              <a:rPr lang="zh-CN" altLang="en-US" sz="2800" dirty="0">
                <a:latin typeface="黑体" panose="02010609060101010101" pitchFamily="49" charset="-122"/>
              </a:rPr>
              <a:t>各级地方人民检察署组织通则</a:t>
            </a:r>
            <a:r>
              <a:rPr lang="en-US" altLang="zh-CN" sz="2800" dirty="0">
                <a:latin typeface="黑体" panose="02010609060101010101" pitchFamily="49" charset="-122"/>
              </a:rPr>
              <a:t>》</a:t>
            </a:r>
          </a:p>
          <a:p>
            <a:pPr marL="342900" indent="-342900" algn="l">
              <a:spcBef>
                <a:spcPct val="20000"/>
              </a:spcBef>
              <a:buChar char="•"/>
            </a:pPr>
            <a:r>
              <a:rPr lang="en-US" altLang="zh-CN" sz="2800" dirty="0">
                <a:latin typeface="黑体" panose="02010609060101010101" pitchFamily="49" charset="-122"/>
              </a:rPr>
              <a:t>1956</a:t>
            </a:r>
            <a:r>
              <a:rPr lang="zh-CN" altLang="en-US" sz="2800" dirty="0">
                <a:latin typeface="黑体" panose="02010609060101010101" pitchFamily="49" charset="-122"/>
              </a:rPr>
              <a:t>年</a:t>
            </a:r>
            <a:r>
              <a:rPr lang="en-US" altLang="zh-CN" sz="2800" dirty="0">
                <a:latin typeface="黑体" panose="02010609060101010101" pitchFamily="49" charset="-122"/>
              </a:rPr>
              <a:t>10</a:t>
            </a:r>
            <a:r>
              <a:rPr lang="zh-CN" altLang="en-US" sz="2800" dirty="0">
                <a:latin typeface="黑体" panose="02010609060101010101" pitchFamily="49" charset="-122"/>
              </a:rPr>
              <a:t>月，最高人民法院总结了中华人民共和国成立以来民事审判经验，印发了</a:t>
            </a:r>
            <a:r>
              <a:rPr lang="en-US" altLang="zh-CN" sz="2800" dirty="0">
                <a:latin typeface="黑体" panose="02010609060101010101" pitchFamily="49" charset="-122"/>
              </a:rPr>
              <a:t>《</a:t>
            </a:r>
            <a:r>
              <a:rPr lang="zh-CN" altLang="en-US" sz="2800" dirty="0">
                <a:latin typeface="黑体" panose="02010609060101010101" pitchFamily="49" charset="-122"/>
              </a:rPr>
              <a:t>关于各级人民法院民事案件审判程序总结</a:t>
            </a:r>
            <a:r>
              <a:rPr lang="en-US" altLang="zh-CN" sz="2800" dirty="0">
                <a:latin typeface="黑体" panose="02010609060101010101" pitchFamily="49" charset="-122"/>
              </a:rPr>
              <a: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80">
                                            <p:txEl>
                                              <p:pRg st="0" end="0"/>
                                            </p:txEl>
                                          </p:spTgt>
                                        </p:tgtEl>
                                        <p:attrNameLst>
                                          <p:attrName>style.visibility</p:attrName>
                                        </p:attrNameLst>
                                      </p:cBhvr>
                                      <p:to>
                                        <p:strVal val="visible"/>
                                      </p:to>
                                    </p:set>
                                    <p:animEffect transition="in" filter="diamond(in)">
                                      <p:cBhvr>
                                        <p:cTn id="7" dur="2000"/>
                                        <p:tgtEl>
                                          <p:spTgt spid="286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680">
                                            <p:txEl>
                                              <p:pRg st="1" end="1"/>
                                            </p:txEl>
                                          </p:spTgt>
                                        </p:tgtEl>
                                        <p:attrNameLst>
                                          <p:attrName>style.visibility</p:attrName>
                                        </p:attrNameLst>
                                      </p:cBhvr>
                                      <p:to>
                                        <p:strVal val="visible"/>
                                      </p:to>
                                    </p:set>
                                    <p:animEffect transition="in" filter="diamond(in)">
                                      <p:cBhvr>
                                        <p:cTn id="12" dur="2000"/>
                                        <p:tgtEl>
                                          <p:spTgt spid="286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680">
                                            <p:txEl>
                                              <p:pRg st="2" end="2"/>
                                            </p:txEl>
                                          </p:spTgt>
                                        </p:tgtEl>
                                        <p:attrNameLst>
                                          <p:attrName>style.visibility</p:attrName>
                                        </p:attrNameLst>
                                      </p:cBhvr>
                                      <p:to>
                                        <p:strVal val="visible"/>
                                      </p:to>
                                    </p:set>
                                    <p:animEffect transition="in" filter="diamond(in)">
                                      <p:cBhvr>
                                        <p:cTn id="17" dur="2000"/>
                                        <p:tgtEl>
                                          <p:spTgt spid="286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民事诉讼法发展历程</a:t>
            </a:r>
          </a:p>
        </p:txBody>
      </p:sp>
      <p:sp>
        <p:nvSpPr>
          <p:cNvPr id="3" name="内容占位符 2"/>
          <p:cNvSpPr>
            <a:spLocks noGrp="1"/>
          </p:cNvSpPr>
          <p:nvPr>
            <p:ph idx="1"/>
          </p:nvPr>
        </p:nvSpPr>
        <p:spPr/>
        <p:txBody>
          <a:bodyPr/>
          <a:lstStyle/>
          <a:p>
            <a:r>
              <a:rPr lang="zh-CN" altLang="en-US"/>
              <a:t>1979年2月2日，最高人民法院印发了《人民法院审判民事案件程序制度的规定（试行）》</a:t>
            </a:r>
          </a:p>
          <a:p>
            <a:r>
              <a:rPr lang="zh-CN" altLang="en-US"/>
              <a:t>1982年通过和颁布了《中华人民共和国民事诉讼法（试行）》，并于1982年10月1日起在全国试行。</a:t>
            </a:r>
          </a:p>
          <a:p>
            <a:r>
              <a:rPr lang="zh-CN" altLang="en-US"/>
              <a:t>1991年4月9日第七届全国人民代表大会第四次会议通过了《中华人民共和国民事诉讼法》</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民事诉讼法发展历程</a:t>
            </a:r>
          </a:p>
        </p:txBody>
      </p:sp>
      <p:sp>
        <p:nvSpPr>
          <p:cNvPr id="3" name="内容占位符 2"/>
          <p:cNvSpPr>
            <a:spLocks noGrp="1"/>
          </p:cNvSpPr>
          <p:nvPr>
            <p:ph idx="1"/>
          </p:nvPr>
        </p:nvSpPr>
        <p:spPr>
          <a:xfrm>
            <a:off x="838200" y="1825625"/>
            <a:ext cx="11038242" cy="4351338"/>
          </a:xfrm>
        </p:spPr>
        <p:txBody>
          <a:bodyPr/>
          <a:lstStyle/>
          <a:p>
            <a:r>
              <a:rPr lang="zh-CN" altLang="en-US" dirty="0"/>
              <a:t>2007年10月28日，十届全国人大常委会第三十次会议曾对民事诉讼审判监督程序和执行程序的部分规定作了修改。（2008年4月1日起施行）</a:t>
            </a:r>
          </a:p>
          <a:p>
            <a:r>
              <a:rPr lang="zh-CN" altLang="en-US" dirty="0"/>
              <a:t>2011年10月29日，全国人大常委会在其网站上公布了民事诉讼法修正案草案。</a:t>
            </a:r>
          </a:p>
          <a:p>
            <a:r>
              <a:rPr lang="zh-CN" altLang="en-US" dirty="0"/>
              <a:t>2012年4月24日，十一届人大常委会26次会议二读，部分调整。</a:t>
            </a:r>
          </a:p>
          <a:p>
            <a:r>
              <a:rPr lang="zh-CN" altLang="en-US" dirty="0"/>
              <a:t>2012年8月31日，十一届人大常委会28次会议通过修改决定。（2013年起施行）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何谓正义？</a:t>
            </a:r>
          </a:p>
        </p:txBody>
      </p:sp>
      <p:sp>
        <p:nvSpPr>
          <p:cNvPr id="3" name="内容占位符 2"/>
          <p:cNvSpPr>
            <a:spLocks noGrp="1"/>
          </p:cNvSpPr>
          <p:nvPr>
            <p:ph idx="1"/>
          </p:nvPr>
        </p:nvSpPr>
        <p:spPr>
          <a:xfrm>
            <a:off x="495935" y="3392170"/>
            <a:ext cx="6026785" cy="1666240"/>
          </a:xfrm>
        </p:spPr>
        <p:txBody>
          <a:bodyPr>
            <a:normAutofit fontScale="90000"/>
            <a:scene3d>
              <a:camera prst="orthographicFront"/>
              <a:lightRig rig="threePt" dir="t"/>
            </a:scene3d>
            <a:sp3d prstMaterial="dkEdge"/>
          </a:bodyPr>
          <a:lstStyle/>
          <a:p>
            <a:r>
              <a:rPr lang="zh-CN" altLang="en-US" sz="4000">
                <a:ln/>
                <a:solidFill>
                  <a:schemeClr val="accent1"/>
                </a:solidFill>
                <a:effectLst>
                  <a:outerShdw blurRad="38100" dist="25400" dir="5400000" algn="ctr" rotWithShape="0">
                    <a:srgbClr val="6E747A">
                      <a:alpha val="43000"/>
                    </a:srgbClr>
                  </a:outerShdw>
                </a:effectLst>
              </a:rPr>
              <a:t>“给每个人仅属于他的东西”或“同等情况同等对待”</a:t>
            </a:r>
          </a:p>
          <a:p>
            <a:endParaRPr lang="zh-CN" altLang="en-US" sz="4000">
              <a:ln/>
              <a:solidFill>
                <a:schemeClr val="accent1"/>
              </a:solidFill>
              <a:effectLst>
                <a:outerShdw blurRad="38100" dist="25400" dir="5400000" algn="ctr" rotWithShape="0">
                  <a:srgbClr val="6E747A">
                    <a:alpha val="43000"/>
                  </a:srgbClr>
                </a:outerShdw>
              </a:effectLst>
            </a:endParaRPr>
          </a:p>
          <a:p>
            <a:endParaRPr lang="zh-CN" altLang="en-US" sz="3600">
              <a:latin typeface="华文行楷" panose="02010800040101010101" charset="-122"/>
              <a:ea typeface="华文行楷" panose="02010800040101010101" charset="-122"/>
            </a:endParaRPr>
          </a:p>
        </p:txBody>
      </p:sp>
      <p:pic>
        <p:nvPicPr>
          <p:cNvPr id="5" name="图片 4"/>
          <p:cNvPicPr>
            <a:picLocks noChangeAspect="1"/>
          </p:cNvPicPr>
          <p:nvPr/>
        </p:nvPicPr>
        <p:blipFill>
          <a:blip r:embed="rId4"/>
          <a:stretch>
            <a:fillRect/>
          </a:stretch>
        </p:blipFill>
        <p:spPr>
          <a:xfrm>
            <a:off x="6779260" y="1691005"/>
            <a:ext cx="4874895" cy="462661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程序正义</a:t>
            </a:r>
          </a:p>
        </p:txBody>
      </p:sp>
      <p:sp>
        <p:nvSpPr>
          <p:cNvPr id="3" name="内容占位符 2"/>
          <p:cNvSpPr>
            <a:spLocks noGrp="1"/>
          </p:cNvSpPr>
          <p:nvPr>
            <p:ph idx="1"/>
          </p:nvPr>
        </p:nvSpPr>
        <p:spPr>
          <a:xfrm>
            <a:off x="838200" y="2049780"/>
            <a:ext cx="5906845" cy="1510030"/>
          </a:xfrm>
        </p:spPr>
        <p:txBody>
          <a:bodyPr>
            <a:noAutofit/>
          </a:bodyPr>
          <a:lstStyle/>
          <a:p>
            <a:pPr marL="0" indent="0">
              <a:buNone/>
            </a:pPr>
            <a:r>
              <a:rPr lang="zh-CN" altLang="en-US" sz="2800" dirty="0">
                <a:ln/>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在程序的层次上成为考察对象的正义，被称之为“程序的正义”(procedural justice)</a:t>
            </a:r>
          </a:p>
        </p:txBody>
      </p:sp>
      <p:pic>
        <p:nvPicPr>
          <p:cNvPr id="6" name="图片 5"/>
          <p:cNvPicPr>
            <a:picLocks noChangeAspect="1"/>
          </p:cNvPicPr>
          <p:nvPr/>
        </p:nvPicPr>
        <p:blipFill>
          <a:blip r:embed="rId3"/>
          <a:stretch>
            <a:fillRect/>
          </a:stretch>
        </p:blipFill>
        <p:spPr>
          <a:xfrm>
            <a:off x="7648575" y="1663700"/>
            <a:ext cx="4451350" cy="3531235"/>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1606"/>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1606"/>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56_1"/>
  <p:tag name="KSO_WM_TEMPLATE_CATEGORY" val="custom"/>
  <p:tag name="KSO_WM_TEMPLATE_INDEX" val="20181606"/>
  <p:tag name="KSO_WM_TEMPLATE_SUBCATEGORY" val="combine"/>
  <p:tag name="KSO_WM_TEMPLATE_THUMBS_INDEX" val="1、4、5、6、12、13、20、2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160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606"/>
</p:tagLst>
</file>

<file path=ppt/theme/theme1.xml><?xml version="1.0" encoding="utf-8"?>
<a:theme xmlns:a="http://schemas.openxmlformats.org/drawingml/2006/main" name="1_Office 主题">
  <a:themeElements>
    <a:clrScheme name="Office">
      <a:dk1>
        <a:srgbClr val="000000"/>
      </a:dk1>
      <a:lt1>
        <a:srgbClr val="FFFFFF"/>
      </a:lt1>
      <a:dk2>
        <a:srgbClr val="C00102"/>
      </a:dk2>
      <a:lt2>
        <a:srgbClr val="E7E6E6"/>
      </a:lt2>
      <a:accent1>
        <a:srgbClr val="C00102"/>
      </a:accent1>
      <a:accent2>
        <a:srgbClr val="3E4150"/>
      </a:accent2>
      <a:accent3>
        <a:srgbClr val="FFFFFF"/>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810</Words>
  <Application>Microsoft Office PowerPoint</Application>
  <PresentationFormat>自定义</PresentationFormat>
  <Paragraphs>69</Paragraphs>
  <Slides>20</Slides>
  <Notes>2</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1_Office 主题</vt:lpstr>
      <vt:lpstr>司法正义与程序正义</vt:lpstr>
      <vt:lpstr>广义的程序</vt:lpstr>
      <vt:lpstr>法的程序</vt:lpstr>
      <vt:lpstr>“诉”·“讼”</vt:lpstr>
      <vt:lpstr>PowerPoint 演示文稿</vt:lpstr>
      <vt:lpstr>民事诉讼法发展历程</vt:lpstr>
      <vt:lpstr>民事诉讼法发展历程</vt:lpstr>
      <vt:lpstr>何谓正义？</vt:lpstr>
      <vt:lpstr>程序正义</vt:lpstr>
      <vt:lpstr>PowerPoint 演示文稿</vt:lpstr>
      <vt:lpstr>程序正义的内容</vt:lpstr>
      <vt:lpstr>司法公正</vt:lpstr>
      <vt:lpstr>程序正义与司法公正</vt:lpstr>
      <vt:lpstr>纯粹的程序正义</vt:lpstr>
      <vt:lpstr>完全的程序正义</vt:lpstr>
      <vt:lpstr>不完全的程序正义</vt:lpstr>
      <vt:lpstr>影响司法公正的因素</vt:lpstr>
      <vt:lpstr>经验法则</vt:lpstr>
      <vt:lpstr>结论</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司法正义与程序正义</dc:title>
  <dc:creator/>
  <cp:lastModifiedBy>xbany</cp:lastModifiedBy>
  <cp:revision>10</cp:revision>
  <dcterms:created xsi:type="dcterms:W3CDTF">2015-05-05T08:02:00Z</dcterms:created>
  <dcterms:modified xsi:type="dcterms:W3CDTF">2020-04-05T08:41:50Z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