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28"/>
  </p:handoutMasterIdLst>
  <p:sldIdLst>
    <p:sldId id="359" r:id="rId3"/>
    <p:sldId id="384" r:id="rId5"/>
    <p:sldId id="405" r:id="rId6"/>
    <p:sldId id="406" r:id="rId7"/>
    <p:sldId id="407" r:id="rId8"/>
    <p:sldId id="410" r:id="rId9"/>
    <p:sldId id="425" r:id="rId10"/>
    <p:sldId id="428" r:id="rId11"/>
    <p:sldId id="411" r:id="rId12"/>
    <p:sldId id="413" r:id="rId13"/>
    <p:sldId id="422" r:id="rId14"/>
    <p:sldId id="423" r:id="rId15"/>
    <p:sldId id="424" r:id="rId16"/>
    <p:sldId id="430" r:id="rId17"/>
    <p:sldId id="429" r:id="rId18"/>
    <p:sldId id="431" r:id="rId19"/>
    <p:sldId id="432" r:id="rId20"/>
    <p:sldId id="433" r:id="rId21"/>
    <p:sldId id="434" r:id="rId22"/>
    <p:sldId id="435" r:id="rId23"/>
    <p:sldId id="436" r:id="rId24"/>
    <p:sldId id="419" r:id="rId25"/>
    <p:sldId id="420" r:id="rId26"/>
    <p:sldId id="379"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12"/>
    <a:srgbClr val="C00000"/>
    <a:srgbClr val="082A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37"/>
    <p:restoredTop sz="96271"/>
  </p:normalViewPr>
  <p:slideViewPr>
    <p:cSldViewPr snapToGrid="0" snapToObjects="1">
      <p:cViewPr varScale="1">
        <p:scale>
          <a:sx n="73" d="100"/>
          <a:sy n="73" d="100"/>
        </p:scale>
        <p:origin x="90"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80" d="100"/>
        <a:sy n="18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6.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幻灯片图像占位符 1"/>
          <p:cNvSpPr>
            <a:spLocks noGrp="1" noRot="1" noChangeAspect="1" noTextEdit="1"/>
          </p:cNvSpPr>
          <p:nvPr>
            <p:ph type="sldImg"/>
          </p:nvPr>
        </p:nvSpPr>
        <p:spPr>
          <a:ln>
            <a:solidFill>
              <a:srgbClr val="000000">
                <a:alpha val="100000"/>
              </a:srgbClr>
            </a:solidFill>
            <a:miter lim="800000"/>
          </a:ln>
        </p:spPr>
      </p:sp>
      <p:sp>
        <p:nvSpPr>
          <p:cNvPr id="27651"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2765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幻灯片图像占位符 1"/>
          <p:cNvSpPr>
            <a:spLocks noGrp="1" noRot="1" noChangeAspect="1" noTextEdit="1"/>
          </p:cNvSpPr>
          <p:nvPr>
            <p:ph type="sldImg"/>
          </p:nvPr>
        </p:nvSpPr>
        <p:spPr>
          <a:ln>
            <a:solidFill>
              <a:srgbClr val="000000">
                <a:alpha val="100000"/>
              </a:srgbClr>
            </a:solidFill>
            <a:miter lim="800000"/>
          </a:ln>
        </p:spPr>
      </p:sp>
      <p:sp>
        <p:nvSpPr>
          <p:cNvPr id="27651"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27652"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幻灯片图像占位符 1"/>
          <p:cNvSpPr>
            <a:spLocks noGrp="1" noRot="1" noChangeAspect="1" noTextEdit="1"/>
          </p:cNvSpPr>
          <p:nvPr>
            <p:ph type="sldImg"/>
          </p:nvPr>
        </p:nvSpPr>
        <p:spPr>
          <a:ln>
            <a:solidFill>
              <a:srgbClr val="000000">
                <a:alpha val="100000"/>
              </a:srgbClr>
            </a:solidFill>
            <a:miter lim="800000"/>
          </a:ln>
        </p:spPr>
      </p:sp>
      <p:sp>
        <p:nvSpPr>
          <p:cNvPr id="31747"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31748"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幻灯片图像占位符 1"/>
          <p:cNvSpPr>
            <a:spLocks noGrp="1" noRot="1" noChangeAspect="1" noTextEdit="1"/>
          </p:cNvSpPr>
          <p:nvPr>
            <p:ph type="sldImg"/>
          </p:nvPr>
        </p:nvSpPr>
        <p:spPr>
          <a:ln>
            <a:solidFill>
              <a:srgbClr val="000000">
                <a:alpha val="100000"/>
              </a:srgbClr>
            </a:solidFill>
            <a:miter lim="800000"/>
          </a:ln>
        </p:spPr>
      </p:sp>
      <p:sp>
        <p:nvSpPr>
          <p:cNvPr id="33795" name="备注占位符 2"/>
          <p:cNvSpPr>
            <a:spLocks noGrp="1"/>
          </p:cNvSpPr>
          <p:nvPr>
            <p:ph type="body" idx="1"/>
          </p:nvPr>
        </p:nvSpPr>
        <p:spPr>
          <a:noFill/>
          <a:ln>
            <a:noFill/>
          </a:ln>
        </p:spPr>
        <p:txBody>
          <a:bodyPr wrap="square" lIns="91440" tIns="45720" rIns="91440" bIns="45720" anchor="t"/>
          <a:p>
            <a:pPr lvl="0" eaLnBrk="1" hangingPunct="1">
              <a:spcBef>
                <a:spcPct val="0"/>
              </a:spcBef>
            </a:pPr>
            <a:endParaRPr lang="zh-CN" altLang="en-US" dirty="0"/>
          </a:p>
        </p:txBody>
      </p:sp>
      <p:sp>
        <p:nvSpPr>
          <p:cNvPr id="33796" name="灯片编号占位符 3"/>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C00000"/>
        </a:solidFill>
        <a:effectLst/>
      </p:bgPr>
    </p:bg>
    <p:spTree>
      <p:nvGrpSpPr>
        <p:cNvPr id="1" name=""/>
        <p:cNvGrpSpPr/>
        <p:nvPr/>
      </p:nvGrpSpPr>
      <p:grpSpPr>
        <a:xfrm>
          <a:off x="0" y="0"/>
          <a:ext cx="0" cy="0"/>
          <a:chOff x="0" y="0"/>
          <a:chExt cx="0" cy="0"/>
        </a:xfrm>
      </p:grpSpPr>
      <p:sp>
        <p:nvSpPr>
          <p:cNvPr id="13" name="矩形 12"/>
          <p:cNvSpPr/>
          <p:nvPr userDrawn="1"/>
        </p:nvSpPr>
        <p:spPr>
          <a:xfrm>
            <a:off x="254000" y="245804"/>
            <a:ext cx="11671300" cy="639629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5" name="图片 14"/>
          <p:cNvPicPr>
            <a:picLocks noChangeAspect="1"/>
          </p:cNvPicPr>
          <p:nvPr userDrawn="1"/>
        </p:nvPicPr>
        <p:blipFill>
          <a:blip r:embed="rId2" cstate="screen"/>
          <a:stretch>
            <a:fillRect/>
          </a:stretch>
        </p:blipFill>
        <p:spPr>
          <a:xfrm>
            <a:off x="330200" y="254000"/>
            <a:ext cx="939800" cy="939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2000" advTm="3000"/>
    </mc:Choice>
    <mc:Fallback>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8.jpe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5.xml"/><Relationship Id="rId2" Type="http://schemas.openxmlformats.org/officeDocument/2006/relationships/image" Target="../media/image2.png"/><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5.xml"/><Relationship Id="rId2" Type="http://schemas.openxmlformats.org/officeDocument/2006/relationships/image" Target="../media/image2.pn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5.xml"/><Relationship Id="rId2" Type="http://schemas.openxmlformats.org/officeDocument/2006/relationships/image" Target="../media/image2.png"/><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9.jpe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5.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5.xml"/><Relationship Id="rId2" Type="http://schemas.openxmlformats.org/officeDocument/2006/relationships/image" Target="../media/image2.png"/><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5.xml"/><Relationship Id="rId2" Type="http://schemas.openxmlformats.org/officeDocument/2006/relationships/image" Target="../media/image2.png"/><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5.xml"/><Relationship Id="rId2" Type="http://schemas.openxmlformats.org/officeDocument/2006/relationships/image" Target="../media/image7.jpe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8" name="矩形 7"/>
          <p:cNvSpPr/>
          <p:nvPr/>
        </p:nvSpPr>
        <p:spPr>
          <a:xfrm>
            <a:off x="254000" y="245804"/>
            <a:ext cx="11671300" cy="639629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汉仪铸字超然体简" panose="00020600040101010101" charset="-122"/>
              <a:ea typeface="汉仪铸字超然体简" panose="00020600040101010101" charset="-122"/>
            </a:endParaRPr>
          </a:p>
        </p:txBody>
      </p:sp>
      <p:sp>
        <p:nvSpPr>
          <p:cNvPr id="4" name="文本框 3"/>
          <p:cNvSpPr txBox="1"/>
          <p:nvPr/>
        </p:nvSpPr>
        <p:spPr>
          <a:xfrm>
            <a:off x="6560960" y="981234"/>
            <a:ext cx="3992740" cy="1476375"/>
          </a:xfrm>
          <a:prstGeom prst="rect">
            <a:avLst/>
          </a:prstGeom>
          <a:noFill/>
        </p:spPr>
        <p:txBody>
          <a:bodyPr wrap="square" rtlCol="0">
            <a:spAutoFit/>
          </a:bodyPr>
          <a:lstStyle/>
          <a:p>
            <a:pPr algn="dist"/>
            <a:r>
              <a:rPr kumimoji="1" lang="zh-CN" altLang="en-US" sz="9000" b="1">
                <a:solidFill>
                  <a:schemeClr val="bg1"/>
                </a:solidFill>
                <a:latin typeface="汉仪铸字超然体简" panose="00020600040101010101" charset="-122"/>
                <a:ea typeface="汉仪铸字超然体简" panose="00020600040101010101" charset="-122"/>
              </a:rPr>
              <a:t>法律</a:t>
            </a:r>
            <a:endParaRPr kumimoji="1" lang="zh-CN" altLang="en-US" sz="9000" b="1">
              <a:solidFill>
                <a:schemeClr val="bg1"/>
              </a:solidFill>
              <a:latin typeface="汉仪铸字超然体简" panose="00020600040101010101" charset="-122"/>
              <a:ea typeface="汉仪铸字超然体简" panose="00020600040101010101" charset="-122"/>
            </a:endParaRPr>
          </a:p>
        </p:txBody>
      </p:sp>
      <p:sp>
        <p:nvSpPr>
          <p:cNvPr id="2" name="文本框 1"/>
          <p:cNvSpPr txBox="1"/>
          <p:nvPr/>
        </p:nvSpPr>
        <p:spPr>
          <a:xfrm>
            <a:off x="6482211" y="2712006"/>
            <a:ext cx="4150377" cy="3169285"/>
          </a:xfrm>
          <a:prstGeom prst="rect">
            <a:avLst/>
          </a:prstGeom>
          <a:noFill/>
        </p:spPr>
        <p:txBody>
          <a:bodyPr wrap="square" rtlCol="0">
            <a:spAutoFit/>
          </a:bodyPr>
          <a:lstStyle/>
          <a:p>
            <a:pPr algn="dist"/>
            <a:r>
              <a:rPr kumimoji="1" lang="zh-CN" sz="10000">
                <a:solidFill>
                  <a:schemeClr val="bg1"/>
                </a:solidFill>
                <a:effectLst>
                  <a:outerShdw blurRad="101600" dist="76200" dir="2700000" algn="tl" rotWithShape="0">
                    <a:prstClr val="black">
                      <a:alpha val="20000"/>
                    </a:prstClr>
                  </a:outerShdw>
                </a:effectLst>
                <a:latin typeface="汉仪铸字超然体简" panose="00020600040101010101" charset="-122"/>
                <a:ea typeface="汉仪铸字超然体简" panose="00020600040101010101" charset="-122"/>
              </a:rPr>
              <a:t>生命的保护伞</a:t>
            </a:r>
            <a:endParaRPr kumimoji="1" lang="zh-CN" sz="10000">
              <a:solidFill>
                <a:schemeClr val="bg1"/>
              </a:solidFill>
              <a:effectLst>
                <a:outerShdw blurRad="101600" dist="76200" dir="2700000" algn="tl" rotWithShape="0">
                  <a:prstClr val="black">
                    <a:alpha val="20000"/>
                  </a:prstClr>
                </a:outerShdw>
              </a:effectLst>
              <a:latin typeface="汉仪铸字超然体简" panose="00020600040101010101" charset="-122"/>
              <a:ea typeface="汉仪铸字超然体简" panose="00020600040101010101" charset="-122"/>
            </a:endParaRPr>
          </a:p>
        </p:txBody>
      </p:sp>
      <p:sp>
        <p:nvSpPr>
          <p:cNvPr id="10" name="椭圆 9"/>
          <p:cNvSpPr/>
          <p:nvPr/>
        </p:nvSpPr>
        <p:spPr>
          <a:xfrm>
            <a:off x="517874" y="540386"/>
            <a:ext cx="577214" cy="5772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汉仪铸字超然体简" panose="00020600040101010101" charset="-122"/>
              <a:ea typeface="汉仪铸字超然体简" panose="00020600040101010101" charset="-122"/>
            </a:endParaRPr>
          </a:p>
        </p:txBody>
      </p:sp>
      <p:sp>
        <p:nvSpPr>
          <p:cNvPr id="11" name="椭圆 10"/>
          <p:cNvSpPr/>
          <p:nvPr/>
        </p:nvSpPr>
        <p:spPr>
          <a:xfrm>
            <a:off x="517874" y="1012768"/>
            <a:ext cx="577214" cy="5772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汉仪铸字超然体简" panose="00020600040101010101" charset="-122"/>
              <a:ea typeface="汉仪铸字超然体简" panose="00020600040101010101" charset="-122"/>
            </a:endParaRPr>
          </a:p>
        </p:txBody>
      </p:sp>
      <p:sp>
        <p:nvSpPr>
          <p:cNvPr id="12" name="椭圆 11"/>
          <p:cNvSpPr/>
          <p:nvPr/>
        </p:nvSpPr>
        <p:spPr>
          <a:xfrm>
            <a:off x="517874" y="1430857"/>
            <a:ext cx="577214" cy="5772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汉仪铸字超然体简" panose="00020600040101010101" charset="-122"/>
              <a:ea typeface="汉仪铸字超然体简" panose="00020600040101010101" charset="-122"/>
            </a:endParaRPr>
          </a:p>
        </p:txBody>
      </p:sp>
      <p:sp>
        <p:nvSpPr>
          <p:cNvPr id="13" name="椭圆 12"/>
          <p:cNvSpPr/>
          <p:nvPr/>
        </p:nvSpPr>
        <p:spPr>
          <a:xfrm>
            <a:off x="517874" y="1849957"/>
            <a:ext cx="577214" cy="5772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汉仪铸字超然体简" panose="00020600040101010101" charset="-122"/>
              <a:ea typeface="汉仪铸字超然体简" panose="00020600040101010101" charset="-122"/>
            </a:endParaRPr>
          </a:p>
        </p:txBody>
      </p:sp>
      <p:sp>
        <p:nvSpPr>
          <p:cNvPr id="14" name="文本框 13"/>
          <p:cNvSpPr txBox="1"/>
          <p:nvPr/>
        </p:nvSpPr>
        <p:spPr>
          <a:xfrm>
            <a:off x="604649" y="659202"/>
            <a:ext cx="490220" cy="1629973"/>
          </a:xfrm>
          <a:prstGeom prst="rect">
            <a:avLst/>
          </a:prstGeom>
          <a:noFill/>
        </p:spPr>
        <p:txBody>
          <a:bodyPr vert="eaVert" wrap="square" rtlCol="0">
            <a:spAutoFit/>
          </a:bodyPr>
          <a:lstStyle/>
          <a:p>
            <a:pPr algn="dist"/>
            <a:r>
              <a:rPr kumimoji="1" lang="zh-CN" altLang="en-US" sz="2000">
                <a:solidFill>
                  <a:srgbClr val="C00000"/>
                </a:solidFill>
                <a:latin typeface="汉仪铸字超然体简" panose="00020600040101010101" charset="-122"/>
                <a:ea typeface="汉仪铸字超然体简" panose="00020600040101010101" charset="-122"/>
              </a:rPr>
              <a:t>法治教育</a:t>
            </a:r>
            <a:endParaRPr kumimoji="1" lang="zh-CN" altLang="en-US" sz="2000">
              <a:solidFill>
                <a:srgbClr val="C00000"/>
              </a:solidFill>
              <a:latin typeface="汉仪铸字超然体简" panose="00020600040101010101" charset="-122"/>
              <a:ea typeface="汉仪铸字超然体简" panose="00020600040101010101" charset="-122"/>
            </a:endParaRPr>
          </a:p>
        </p:txBody>
      </p:sp>
      <p:pic>
        <p:nvPicPr>
          <p:cNvPr id="5" name="图片 4" descr="C:/Users/ljbg/AppData/Local/Temp/kaimatting/20200408230718/output_aiMatting_20200408230738.pngoutput_aiMatting_20200408230738"/>
          <p:cNvPicPr>
            <a:picLocks noChangeAspect="1"/>
          </p:cNvPicPr>
          <p:nvPr/>
        </p:nvPicPr>
        <p:blipFill>
          <a:blip r:embed="rId1"/>
          <a:stretch>
            <a:fillRect/>
          </a:stretch>
        </p:blipFill>
        <p:spPr>
          <a:xfrm>
            <a:off x="2123440" y="1711325"/>
            <a:ext cx="3132455" cy="357441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8199" name="Text Box 7"/>
          <p:cNvSpPr txBox="1"/>
          <p:nvPr/>
        </p:nvSpPr>
        <p:spPr>
          <a:xfrm>
            <a:off x="1196975" y="1031240"/>
            <a:ext cx="7298055" cy="1814830"/>
          </a:xfrm>
          <a:prstGeom prst="rect">
            <a:avLst/>
          </a:prstGeom>
          <a:noFill/>
          <a:ln w="9525">
            <a:noFill/>
          </a:ln>
        </p:spPr>
        <p:txBody>
          <a:bodyPr wrap="square">
            <a:spAutoFit/>
          </a:bodyPr>
          <a:p>
            <a:pPr>
              <a:spcBef>
                <a:spcPct val="50000"/>
              </a:spcBef>
            </a:pPr>
            <a:r>
              <a:rPr lang="en-US" altLang="zh-CN" sz="28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某学校附近的居民房着火了，火势凶猛。六（</a:t>
            </a:r>
            <a:r>
              <a:rPr lang="en-US" altLang="zh-CN" sz="2800" dirty="0">
                <a:latin typeface="楷体_GB2312" pitchFamily="49" charset="-122"/>
                <a:ea typeface="楷体_GB2312" pitchFamily="49" charset="-122"/>
              </a:rPr>
              <a:t>3</a:t>
            </a:r>
            <a:r>
              <a:rPr lang="zh-CN" altLang="en-US" sz="2800" dirty="0">
                <a:latin typeface="楷体_GB2312" pitchFamily="49" charset="-122"/>
                <a:ea typeface="楷体_GB2312" pitchFamily="49" charset="-122"/>
              </a:rPr>
              <a:t>）班有些同学着急着去救火，有些同学却说：</a:t>
            </a:r>
            <a:r>
              <a:rPr lang="zh-CN" altLang="en-US" sz="2800" dirty="0">
                <a:latin typeface="Arial" panose="020B0604020202020204" pitchFamily="34" charset="0"/>
                <a:ea typeface="楷体_GB2312" pitchFamily="49" charset="-122"/>
              </a:rPr>
              <a:t>“</a:t>
            </a:r>
            <a:r>
              <a:rPr lang="zh-CN" altLang="en-US" sz="2800" dirty="0">
                <a:latin typeface="楷体_GB2312" pitchFamily="49" charset="-122"/>
                <a:ea typeface="楷体_GB2312" pitchFamily="49" charset="-122"/>
              </a:rPr>
              <a:t>我们不具备成人的思维和体力，我们要确保自身安全，不可盲目去救火。</a:t>
            </a:r>
            <a:r>
              <a:rPr lang="zh-CN" altLang="en-US" sz="2800" dirty="0">
                <a:latin typeface="Arial" panose="020B0604020202020204" pitchFamily="34" charset="0"/>
                <a:ea typeface="楷体_GB2312" pitchFamily="49" charset="-122"/>
              </a:rPr>
              <a:t>”</a:t>
            </a:r>
            <a:endParaRPr lang="zh-CN" altLang="en-US" sz="2800" dirty="0">
              <a:latin typeface="楷体_GB2312" pitchFamily="49" charset="-122"/>
              <a:ea typeface="楷体_GB2312" pitchFamily="49" charset="-122"/>
            </a:endParaRPr>
          </a:p>
        </p:txBody>
      </p:sp>
      <p:sp>
        <p:nvSpPr>
          <p:cNvPr id="8201" name="Text Box 9"/>
          <p:cNvSpPr txBox="1"/>
          <p:nvPr/>
        </p:nvSpPr>
        <p:spPr>
          <a:xfrm>
            <a:off x="785495" y="3009265"/>
            <a:ext cx="9916160" cy="521970"/>
          </a:xfrm>
          <a:prstGeom prst="rect">
            <a:avLst/>
          </a:prstGeom>
          <a:noFill/>
          <a:ln w="9525">
            <a:noFill/>
          </a:ln>
        </p:spPr>
        <p:txBody>
          <a:bodyPr wrap="square">
            <a:spAutoFit/>
          </a:bodyPr>
          <a:p>
            <a:pPr>
              <a:spcBef>
                <a:spcPct val="50000"/>
              </a:spcBef>
            </a:pPr>
            <a:r>
              <a:rPr lang="en-US" altLang="zh-CN" dirty="0">
                <a:latin typeface="楷体_GB2312" pitchFamily="49" charset="-122"/>
                <a:ea typeface="楷体_GB2312" pitchFamily="49" charset="-122"/>
              </a:rPr>
              <a:t>    </a:t>
            </a:r>
            <a:r>
              <a:rPr lang="zh-CN" altLang="en-US" sz="2800" dirty="0">
                <a:solidFill>
                  <a:srgbClr val="0000FF"/>
                </a:solidFill>
                <a:latin typeface="楷体_GB2312" pitchFamily="49" charset="-122"/>
                <a:ea typeface="楷体_GB2312" pitchFamily="49" charset="-122"/>
              </a:rPr>
              <a:t>这个同学说的对吗？如果我们是这些同学，我们应该怎么做？</a:t>
            </a:r>
            <a:endParaRPr lang="zh-CN" altLang="en-US" sz="2800" dirty="0">
              <a:solidFill>
                <a:srgbClr val="0000FF"/>
              </a:solidFill>
              <a:latin typeface="楷体_GB2312" pitchFamily="49" charset="-122"/>
              <a:ea typeface="楷体_GB2312" pitchFamily="49" charset="-122"/>
            </a:endParaRPr>
          </a:p>
        </p:txBody>
      </p:sp>
      <p:sp>
        <p:nvSpPr>
          <p:cNvPr id="8202" name="Text Box 10"/>
          <p:cNvSpPr txBox="1"/>
          <p:nvPr/>
        </p:nvSpPr>
        <p:spPr>
          <a:xfrm>
            <a:off x="1196975" y="3803650"/>
            <a:ext cx="9798050" cy="1383665"/>
          </a:xfrm>
          <a:prstGeom prst="rect">
            <a:avLst/>
          </a:prstGeom>
          <a:noFill/>
          <a:ln w="9525">
            <a:noFill/>
          </a:ln>
        </p:spPr>
        <p:txBody>
          <a:bodyPr wrap="square">
            <a:spAutoFit/>
          </a:bodyPr>
          <a:p>
            <a:pPr>
              <a:spcBef>
                <a:spcPct val="50000"/>
              </a:spcBef>
            </a:pPr>
            <a:r>
              <a:rPr lang="en-US" altLang="zh-CN" dirty="0">
                <a:latin typeface="楷体_GB2312" pitchFamily="49" charset="-122"/>
                <a:ea typeface="楷体_GB2312" pitchFamily="49" charset="-122"/>
              </a:rPr>
              <a:t>    </a:t>
            </a:r>
            <a:r>
              <a:rPr lang="en-US" altLang="zh-CN" sz="2800" dirty="0">
                <a:solidFill>
                  <a:srgbClr val="FF0066"/>
                </a:solidFill>
                <a:latin typeface="楷体_GB2312" pitchFamily="49" charset="-122"/>
                <a:ea typeface="楷体_GB2312" pitchFamily="49" charset="-122"/>
              </a:rPr>
              <a:t>《</a:t>
            </a:r>
            <a:r>
              <a:rPr lang="zh-CN" altLang="en-US" sz="2800" dirty="0">
                <a:solidFill>
                  <a:srgbClr val="FF0066"/>
                </a:solidFill>
                <a:latin typeface="楷体_GB2312" pitchFamily="49" charset="-122"/>
                <a:ea typeface="楷体_GB2312" pitchFamily="49" charset="-122"/>
              </a:rPr>
              <a:t>中华人民共和国未成年人保护法</a:t>
            </a:r>
            <a:r>
              <a:rPr lang="en-US" altLang="zh-CN" sz="2800" dirty="0">
                <a:solidFill>
                  <a:srgbClr val="FF0066"/>
                </a:solidFill>
                <a:latin typeface="楷体_GB2312" pitchFamily="49" charset="-122"/>
                <a:ea typeface="楷体_GB2312" pitchFamily="49" charset="-122"/>
              </a:rPr>
              <a:t>》</a:t>
            </a:r>
            <a:r>
              <a:rPr lang="zh-CN" altLang="en-US" sz="2800" dirty="0">
                <a:solidFill>
                  <a:srgbClr val="FF0066"/>
                </a:solidFill>
                <a:latin typeface="楷体_GB2312" pitchFamily="49" charset="-122"/>
                <a:ea typeface="楷体_GB2312" pitchFamily="49" charset="-122"/>
              </a:rPr>
              <a:t>规定</a:t>
            </a:r>
            <a:r>
              <a:rPr lang="en-US" altLang="zh-CN" sz="2800" dirty="0">
                <a:solidFill>
                  <a:srgbClr val="FF0066"/>
                </a:solidFill>
                <a:latin typeface="楷体_GB2312" pitchFamily="49" charset="-122"/>
                <a:ea typeface="楷体_GB2312" pitchFamily="49" charset="-122"/>
              </a:rPr>
              <a:t>:</a:t>
            </a:r>
            <a:r>
              <a:rPr lang="en-US" altLang="zh-CN" sz="2800" dirty="0">
                <a:solidFill>
                  <a:srgbClr val="FF0066"/>
                </a:solidFill>
                <a:latin typeface="Arial" panose="020B0604020202020204" pitchFamily="34" charset="0"/>
                <a:ea typeface="楷体_GB2312" pitchFamily="49" charset="-122"/>
              </a:rPr>
              <a:t>“</a:t>
            </a:r>
            <a:r>
              <a:rPr lang="zh-CN" altLang="en-US" sz="2800" dirty="0">
                <a:solidFill>
                  <a:srgbClr val="FF0066"/>
                </a:solidFill>
                <a:latin typeface="楷体_GB2312" pitchFamily="49" charset="-122"/>
                <a:ea typeface="楷体_GB2312" pitchFamily="49" charset="-122"/>
              </a:rPr>
              <a:t>学校 幼儿园安排未成年人参加聚会、文化娱乐、社会实践等集体活动，应当有利于未成年人的健康成长，防止发生人身安全事故。</a:t>
            </a:r>
            <a:r>
              <a:rPr lang="zh-CN" altLang="en-US" dirty="0">
                <a:solidFill>
                  <a:srgbClr val="FF0066"/>
                </a:solidFill>
                <a:latin typeface="Arial" panose="020B0604020202020204" pitchFamily="34" charset="0"/>
                <a:ea typeface="楷体_GB2312" pitchFamily="49" charset="-122"/>
              </a:rPr>
              <a:t>”</a:t>
            </a:r>
            <a:endParaRPr lang="zh-CN" altLang="en-US" dirty="0">
              <a:solidFill>
                <a:srgbClr val="FF0066"/>
              </a:solidFill>
              <a:latin typeface="楷体_GB2312" pitchFamily="49" charset="-122"/>
              <a:ea typeface="楷体_GB2312" pitchFamily="49" charset="-122"/>
            </a:endParaRPr>
          </a:p>
        </p:txBody>
      </p:sp>
      <p:pic>
        <p:nvPicPr>
          <p:cNvPr id="8206" name="Picture 14" descr="image002%2866%29"/>
          <p:cNvPicPr>
            <a:picLocks noChangeAspect="1"/>
          </p:cNvPicPr>
          <p:nvPr/>
        </p:nvPicPr>
        <p:blipFill>
          <a:blip r:embed="rId2"/>
          <a:stretch>
            <a:fillRect/>
          </a:stretch>
        </p:blipFill>
        <p:spPr>
          <a:xfrm>
            <a:off x="9024303" y="442278"/>
            <a:ext cx="2447925" cy="2293937"/>
          </a:xfrm>
          <a:prstGeom prst="rect">
            <a:avLst/>
          </a:prstGeom>
          <a:noFill/>
          <a:ln w="9525">
            <a:noFill/>
          </a:ln>
        </p:spPr>
      </p:pic>
      <p:sp>
        <p:nvSpPr>
          <p:cNvPr id="9221" name="WordArt 16"/>
          <p:cNvSpPr>
            <a:spLocks noTextEdit="1"/>
          </p:cNvSpPr>
          <p:nvPr/>
        </p:nvSpPr>
        <p:spPr>
          <a:xfrm>
            <a:off x="1952625" y="285750"/>
            <a:ext cx="3071813" cy="571500"/>
          </a:xfrm>
          <a:prstGeom prst="rect">
            <a:avLst/>
          </a:prstGeom>
        </p:spPr>
        <p:txBody>
          <a:bodyPr wrap="none" fromWordArt="1">
            <a:prstTxWarp prst="textPlain">
              <a:avLst>
                <a:gd name="adj" fmla="val 50000"/>
              </a:avLst>
            </a:prstTxWarp>
            <a:normAutofit fontScale="90000" lnSpcReduction="10000"/>
          </a:bodyPr>
          <a:p>
            <a:pPr algn="ctr" eaLnBrk="0" hangingPunct="0"/>
            <a:r>
              <a:rPr lang="zh-CN" altLang="en-US" sz="3600" b="1">
                <a:ln w="12700" cap="flat" cmpd="sng">
                  <a:solidFill>
                    <a:srgbClr val="EAEAEA"/>
                  </a:solidFill>
                  <a:prstDash val="solid"/>
                  <a:headEnd type="none" w="med" len="med"/>
                  <a:tailEnd type="none" w="med" len="med"/>
                </a:ln>
                <a:solidFill>
                  <a:srgbClr val="FF0000"/>
                </a:solidFill>
                <a:effectLst/>
                <a:latin typeface="宋体" panose="02010600030101010101" pitchFamily="2" charset="-122"/>
                <a:ea typeface="宋体" panose="02010600030101010101" pitchFamily="2" charset="-122"/>
              </a:rPr>
              <a:t>扫描镜（二）</a:t>
            </a:r>
            <a:endParaRPr lang="zh-CN" altLang="en-US" sz="3600" b="1">
              <a:ln w="12700" cap="flat" cmpd="sng">
                <a:solidFill>
                  <a:srgbClr val="EAEAEA"/>
                </a:solidFill>
                <a:prstDash val="solid"/>
                <a:headEnd type="none" w="med" len="med"/>
                <a:tailEnd type="none" w="med" len="med"/>
              </a:ln>
              <a:solidFill>
                <a:srgbClr val="FF0000"/>
              </a:solidFill>
              <a:effectLst/>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199"/>
                                        </p:tgtEl>
                                        <p:attrNameLst>
                                          <p:attrName>style.visibility</p:attrName>
                                        </p:attrNameLst>
                                      </p:cBhvr>
                                      <p:to>
                                        <p:strVal val="visible"/>
                                      </p:to>
                                    </p:set>
                                    <p:anim calcmode="discrete" valueType="clr">
                                      <p:cBhvr override="childStyle">
                                        <p:cTn id="7" dur="80"/>
                                        <p:tgtEl>
                                          <p:spTgt spid="819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9"/>
                                        </p:tgtEl>
                                        <p:attrNameLst>
                                          <p:attrName>fillcolor</p:attrName>
                                        </p:attrNameLst>
                                      </p:cBhvr>
                                      <p:tavLst>
                                        <p:tav tm="0">
                                          <p:val>
                                            <p:clrVal>
                                              <a:schemeClr val="accent2"/>
                                            </p:clrVal>
                                          </p:val>
                                        </p:tav>
                                        <p:tav tm="50000">
                                          <p:val>
                                            <p:clrVal>
                                              <a:schemeClr val="hlink"/>
                                            </p:clrVal>
                                          </p:val>
                                        </p:tav>
                                      </p:tavLst>
                                    </p:anim>
                                    <p:set>
                                      <p:cBhvr>
                                        <p:cTn id="9" dur="80"/>
                                        <p:tgtEl>
                                          <p:spTgt spid="819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8206"/>
                                        </p:tgtEl>
                                        <p:attrNameLst>
                                          <p:attrName>style.visibility</p:attrName>
                                        </p:attrNameLst>
                                      </p:cBhvr>
                                      <p:to>
                                        <p:strVal val="visible"/>
                                      </p:to>
                                    </p:set>
                                    <p:animEffect transition="in" filter="dissolve">
                                      <p:cBhvr>
                                        <p:cTn id="14" dur="500"/>
                                        <p:tgtEl>
                                          <p:spTgt spid="8206"/>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8201"/>
                                        </p:tgtEl>
                                        <p:attrNameLst>
                                          <p:attrName>style.visibility</p:attrName>
                                        </p:attrNameLst>
                                      </p:cBhvr>
                                      <p:to>
                                        <p:strVal val="visible"/>
                                      </p:to>
                                    </p:set>
                                    <p:anim calcmode="discrete" valueType="clr">
                                      <p:cBhvr override="childStyle">
                                        <p:cTn id="19" dur="80"/>
                                        <p:tgtEl>
                                          <p:spTgt spid="820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201"/>
                                        </p:tgtEl>
                                        <p:attrNameLst>
                                          <p:attrName>fillcolor</p:attrName>
                                        </p:attrNameLst>
                                      </p:cBhvr>
                                      <p:tavLst>
                                        <p:tav tm="0">
                                          <p:val>
                                            <p:clrVal>
                                              <a:schemeClr val="accent2"/>
                                            </p:clrVal>
                                          </p:val>
                                        </p:tav>
                                        <p:tav tm="50000">
                                          <p:val>
                                            <p:clrVal>
                                              <a:schemeClr val="hlink"/>
                                            </p:clrVal>
                                          </p:val>
                                        </p:tav>
                                      </p:tavLst>
                                    </p:anim>
                                    <p:set>
                                      <p:cBhvr>
                                        <p:cTn id="21" dur="80"/>
                                        <p:tgtEl>
                                          <p:spTgt spid="8201"/>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8202"/>
                                        </p:tgtEl>
                                        <p:attrNameLst>
                                          <p:attrName>style.visibility</p:attrName>
                                        </p:attrNameLst>
                                      </p:cBhvr>
                                      <p:to>
                                        <p:strVal val="visible"/>
                                      </p:to>
                                    </p:set>
                                    <p:anim calcmode="discrete" valueType="clr">
                                      <p:cBhvr override="childStyle">
                                        <p:cTn id="26" dur="80"/>
                                        <p:tgtEl>
                                          <p:spTgt spid="8202"/>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202"/>
                                        </p:tgtEl>
                                        <p:attrNameLst>
                                          <p:attrName>fillcolor</p:attrName>
                                        </p:attrNameLst>
                                      </p:cBhvr>
                                      <p:tavLst>
                                        <p:tav tm="0">
                                          <p:val>
                                            <p:clrVal>
                                              <a:schemeClr val="accent2"/>
                                            </p:clrVal>
                                          </p:val>
                                        </p:tav>
                                        <p:tav tm="50000">
                                          <p:val>
                                            <p:clrVal>
                                              <a:schemeClr val="hlink"/>
                                            </p:clrVal>
                                          </p:val>
                                        </p:tav>
                                      </p:tavLst>
                                    </p:anim>
                                    <p:set>
                                      <p:cBhvr>
                                        <p:cTn id="28" dur="80"/>
                                        <p:tgtEl>
                                          <p:spTgt spid="82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1" grpId="0"/>
      <p:bldP spid="82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0482" name="Rectangle 2"/>
          <p:cNvSpPr>
            <a:spLocks noGrp="1" noRot="1"/>
          </p:cNvSpPr>
          <p:nvPr/>
        </p:nvSpPr>
        <p:spPr>
          <a:xfrm>
            <a:off x="1647190" y="717550"/>
            <a:ext cx="8540750" cy="1143000"/>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eaLnBrk="1" hangingPunct="1"/>
            <a:r>
              <a:rPr lang="zh-CN" altLang="en-US" sz="4000" dirty="0">
                <a:ea typeface="楷体_GB2312" pitchFamily="49" charset="-122"/>
              </a:rPr>
              <a:t>法律小故事</a:t>
            </a:r>
            <a:endParaRPr lang="zh-CN" altLang="en-US" sz="4000" dirty="0">
              <a:ea typeface="楷体_GB2312" pitchFamily="49" charset="-122"/>
            </a:endParaRPr>
          </a:p>
        </p:txBody>
      </p:sp>
      <p:sp>
        <p:nvSpPr>
          <p:cNvPr id="20483" name="Rectangle 3"/>
          <p:cNvSpPr>
            <a:spLocks noGrp="1" noRot="1"/>
          </p:cNvSpPr>
          <p:nvPr/>
        </p:nvSpPr>
        <p:spPr>
          <a:xfrm>
            <a:off x="1000125" y="2234565"/>
            <a:ext cx="10191750" cy="2905125"/>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anose="05000000000000000000" pitchFamily="2" charset="2"/>
              <a:buChar char="v"/>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a:lstStyle>
          <a:p>
            <a:pPr eaLnBrk="1" hangingPunct="1">
              <a:lnSpc>
                <a:spcPct val="90000"/>
              </a:lnSpc>
              <a:buNone/>
            </a:pPr>
            <a:r>
              <a:rPr lang="en-US" altLang="zh-CN" b="1" dirty="0">
                <a:solidFill>
                  <a:srgbClr val="CC00CC"/>
                </a:solidFill>
              </a:rPr>
              <a:t>          </a:t>
            </a:r>
            <a:r>
              <a:rPr lang="zh-CN" altLang="en-US" sz="2800" b="1" dirty="0">
                <a:latin typeface="楷体_GB2312" pitchFamily="49" charset="-122"/>
                <a:ea typeface="楷体_GB2312" pitchFamily="49" charset="-122"/>
              </a:rPr>
              <a:t>那天早自习前，初一学生小孟被班主任老师叫到办公室，老师让他帮忙打两暖瓶开水。哪知道因为地刚擦过特别滑，小孟不慎倒。暖瓶摔碎，小孟被开水烫伤。小孟的伤势虽然不重，但医生为了防止伤口感染让小孟休息了半个多月，小孟家长为孩子治伤花费了不少钱。事后，班主任老师承担了赔偿责任，可小孟家长认为学校也应该承担责任。</a:t>
            </a:r>
            <a:endParaRPr lang="zh-CN" altLang="en-US" sz="2800" b="1" dirty="0">
              <a:latin typeface="楷体_GB2312" pitchFamily="49" charset="-122"/>
              <a:ea typeface="楷体_GB2312" pitchFamily="49" charset="-122"/>
            </a:endParaRPr>
          </a:p>
          <a:p>
            <a:pPr eaLnBrk="1" hangingPunct="1">
              <a:lnSpc>
                <a:spcPct val="90000"/>
              </a:lnSpc>
              <a:buNone/>
            </a:pPr>
            <a:endParaRPr lang="zh-CN" altLang="en-US" sz="2000" b="1" dirty="0">
              <a:latin typeface="楷体_GB2312" pitchFamily="49" charset="-122"/>
              <a:ea typeface="楷体_GB2312" pitchFamily="49" charset="-122"/>
            </a:endParaRPr>
          </a:p>
          <a:p>
            <a:pPr eaLnBrk="1" hangingPunct="1">
              <a:lnSpc>
                <a:spcPct val="90000"/>
              </a:lnSpc>
              <a:buNone/>
            </a:pPr>
            <a:r>
              <a:rPr lang="zh-CN" altLang="en-US" sz="2000" b="1" dirty="0">
                <a:solidFill>
                  <a:srgbClr val="000099"/>
                </a:solidFill>
                <a:latin typeface="楷体_GB2312" pitchFamily="49" charset="-122"/>
                <a:ea typeface="楷体_GB2312" pitchFamily="49" charset="-122"/>
              </a:rPr>
              <a:t>       </a:t>
            </a:r>
            <a:endParaRPr lang="zh-CN" altLang="en-US" sz="2000" b="1" dirty="0">
              <a:solidFill>
                <a:srgbClr val="000000"/>
              </a:solidFill>
              <a:latin typeface="楷体_GB2312" pitchFamily="49" charset="-122"/>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7" fill="hold">
                                          <p:stCondLst>
                                            <p:cond delay="0"/>
                                          </p:stCondLst>
                                        </p:cTn>
                                        <p:tgtEl>
                                          <p:spTgt spid="2048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indefinite" fill="hold">
                                          <p:stCondLst>
                                            <p:cond delay="0"/>
                                          </p:stCondLst>
                                        </p:cTn>
                                        <p:tgtEl>
                                          <p:spTgt spid="20483">
                                            <p:txEl>
                                              <p:charRg st="0" end="162"/>
                                            </p:txEl>
                                          </p:spTgt>
                                        </p:tgtEl>
                                        <p:attrNameLst>
                                          <p:attrName>style.visibility</p:attrName>
                                        </p:attrNameLst>
                                      </p:cBhvr>
                                      <p:to>
                                        <p:strVal val="visible"/>
                                      </p:to>
                                    </p:set>
                                    <p:animEffect transition="in" filter="fade">
                                      <p:cBhvr>
                                        <p:cTn id="11" dur="1000"/>
                                        <p:tgtEl>
                                          <p:spTgt spid="20483">
                                            <p:txEl>
                                              <p:charRg st="0" end="162"/>
                                            </p:txEl>
                                          </p:spTgt>
                                        </p:tgtEl>
                                      </p:cBhvr>
                                    </p:animEffect>
                                    <p:anim calcmode="lin" valueType="num">
                                      <p:cBhvr>
                                        <p:cTn id="12" dur="1000" fill="hold"/>
                                        <p:tgtEl>
                                          <p:spTgt spid="20483">
                                            <p:txEl>
                                              <p:charRg st="0" end="162"/>
                                            </p:txEl>
                                          </p:spTgt>
                                        </p:tgtEl>
                                        <p:attrNameLst>
                                          <p:attrName>ppt_x</p:attrName>
                                        </p:attrNameLst>
                                      </p:cBhvr>
                                      <p:tavLst>
                                        <p:tav tm="0">
                                          <p:val>
                                            <p:strVal val="#ppt_x"/>
                                          </p:val>
                                        </p:tav>
                                        <p:tav tm="100000">
                                          <p:val>
                                            <p:strVal val="#ppt_x"/>
                                          </p:val>
                                        </p:tav>
                                      </p:tavLst>
                                    </p:anim>
                                    <p:anim calcmode="lin" valueType="num">
                                      <p:cBhvr>
                                        <p:cTn id="13" dur="897" decel="100000" fill="hold"/>
                                        <p:tgtEl>
                                          <p:spTgt spid="20483">
                                            <p:txEl>
                                              <p:charRg st="0" end="162"/>
                                            </p:txEl>
                                          </p:spTgt>
                                        </p:tgtEl>
                                        <p:attrNameLst>
                                          <p:attrName>ppt_y</p:attrName>
                                        </p:attrNameLst>
                                      </p:cBhvr>
                                      <p:tavLst>
                                        <p:tav tm="0">
                                          <p:val>
                                            <p:strVal val="#ppt_y+1"/>
                                          </p:val>
                                        </p:tav>
                                        <p:tav tm="100000">
                                          <p:val>
                                            <p:strVal val="#ppt_y-.03"/>
                                          </p:val>
                                        </p:tav>
                                      </p:tavLst>
                                    </p:anim>
                                    <p:anim calcmode="lin" valueType="num">
                                      <p:cBhvr>
                                        <p:cTn id="14" dur="97" accel="100000" fill="hold">
                                          <p:stCondLst>
                                            <p:cond delay="897"/>
                                          </p:stCondLst>
                                        </p:cTn>
                                        <p:tgtEl>
                                          <p:spTgt spid="20483">
                                            <p:txEl>
                                              <p:charRg st="0" end="162"/>
                                            </p:tx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indefinite" fill="hold">
                                          <p:stCondLst>
                                            <p:cond delay="0"/>
                                          </p:stCondLst>
                                        </p:cTn>
                                        <p:tgtEl>
                                          <p:spTgt spid="20483">
                                            <p:txEl>
                                              <p:charRg st="163" end="171"/>
                                            </p:txEl>
                                          </p:spTgt>
                                        </p:tgtEl>
                                        <p:attrNameLst>
                                          <p:attrName>style.visibility</p:attrName>
                                        </p:attrNameLst>
                                      </p:cBhvr>
                                      <p:to>
                                        <p:strVal val="visible"/>
                                      </p:to>
                                    </p:set>
                                    <p:animEffect transition="in" filter="fade">
                                      <p:cBhvr>
                                        <p:cTn id="19" dur="1000"/>
                                        <p:tgtEl>
                                          <p:spTgt spid="20483">
                                            <p:txEl>
                                              <p:charRg st="163" end="171"/>
                                            </p:txEl>
                                          </p:spTgt>
                                        </p:tgtEl>
                                      </p:cBhvr>
                                    </p:animEffect>
                                    <p:anim calcmode="lin" valueType="num">
                                      <p:cBhvr>
                                        <p:cTn id="20" dur="1000" fill="hold"/>
                                        <p:tgtEl>
                                          <p:spTgt spid="20483">
                                            <p:txEl>
                                              <p:charRg st="163" end="171"/>
                                            </p:txEl>
                                          </p:spTgt>
                                        </p:tgtEl>
                                        <p:attrNameLst>
                                          <p:attrName>ppt_x</p:attrName>
                                        </p:attrNameLst>
                                      </p:cBhvr>
                                      <p:tavLst>
                                        <p:tav tm="0">
                                          <p:val>
                                            <p:strVal val="#ppt_x"/>
                                          </p:val>
                                        </p:tav>
                                        <p:tav tm="100000">
                                          <p:val>
                                            <p:strVal val="#ppt_x"/>
                                          </p:val>
                                        </p:tav>
                                      </p:tavLst>
                                    </p:anim>
                                    <p:anim calcmode="lin" valueType="num">
                                      <p:cBhvr>
                                        <p:cTn id="21" dur="897" decel="100000" fill="hold"/>
                                        <p:tgtEl>
                                          <p:spTgt spid="20483">
                                            <p:txEl>
                                              <p:charRg st="163" end="171"/>
                                            </p:txEl>
                                          </p:spTgt>
                                        </p:tgtEl>
                                        <p:attrNameLst>
                                          <p:attrName>ppt_y</p:attrName>
                                        </p:attrNameLst>
                                      </p:cBhvr>
                                      <p:tavLst>
                                        <p:tav tm="0">
                                          <p:val>
                                            <p:strVal val="#ppt_y+1"/>
                                          </p:val>
                                        </p:tav>
                                        <p:tav tm="100000">
                                          <p:val>
                                            <p:strVal val="#ppt_y-.03"/>
                                          </p:val>
                                        </p:tav>
                                      </p:tavLst>
                                    </p:anim>
                                    <p:anim calcmode="lin" valueType="num">
                                      <p:cBhvr>
                                        <p:cTn id="22" dur="97" accel="100000" fill="hold">
                                          <p:stCondLst>
                                            <p:cond delay="897"/>
                                          </p:stCondLst>
                                        </p:cTn>
                                        <p:tgtEl>
                                          <p:spTgt spid="20483">
                                            <p:txEl>
                                              <p:charRg st="163" end="17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0482" name="矩形 3"/>
          <p:cNvSpPr/>
          <p:nvPr/>
        </p:nvSpPr>
        <p:spPr>
          <a:xfrm>
            <a:off x="734060" y="1714500"/>
            <a:ext cx="10723880" cy="2414905"/>
          </a:xfrm>
          <a:prstGeom prst="rect">
            <a:avLst/>
          </a:prstGeom>
          <a:noFill/>
          <a:ln w="9525">
            <a:noFill/>
          </a:ln>
        </p:spPr>
        <p:txBody>
          <a:bodyPr wrap="square">
            <a:spAutoFit/>
          </a:bodyPr>
          <a:p>
            <a:pPr>
              <a:lnSpc>
                <a:spcPct val="90000"/>
              </a:lnSpc>
              <a:buFont typeface="Wingdings" panose="05000000000000000000" pitchFamily="2" charset="2"/>
            </a:pPr>
            <a:r>
              <a:rPr lang="zh-CN" altLang="en-US" sz="2800" b="1" dirty="0">
                <a:solidFill>
                  <a:srgbClr val="000000"/>
                </a:solidFill>
                <a:latin typeface="楷体_GB2312" pitchFamily="49" charset="-122"/>
                <a:ea typeface="楷体_GB2312" pitchFamily="49" charset="-122"/>
              </a:rPr>
              <a:t>    那天下午放学后，初二年级举办篮球比赛，小冬看完球赛准备回家时，突然想起水杯还在教室里，就回教室取。说来也巧，小冬刚进教室不久，老师就来锁门，因为小冬的座位在靠门一排的最后一个，粗心的老师没有发现小冬还在教室里，就把门锁上了。要不是晚上</a:t>
            </a:r>
            <a:r>
              <a:rPr lang="en-US" altLang="zh-CN" sz="2800" b="1" dirty="0">
                <a:solidFill>
                  <a:srgbClr val="000000"/>
                </a:solidFill>
                <a:latin typeface="楷体_GB2312" pitchFamily="49" charset="-122"/>
                <a:ea typeface="楷体_GB2312" pitchFamily="49" charset="-122"/>
              </a:rPr>
              <a:t>10</a:t>
            </a:r>
            <a:r>
              <a:rPr lang="zh-CN" altLang="en-US" sz="2800" b="1" dirty="0">
                <a:solidFill>
                  <a:srgbClr val="000000"/>
                </a:solidFill>
                <a:latin typeface="楷体_GB2312" pitchFamily="49" charset="-122"/>
                <a:ea typeface="楷体_GB2312" pitchFamily="49" charset="-122"/>
              </a:rPr>
              <a:t>点钟学校组织例行夜巡，小冬恐怕要在教室里过夜了。 事后，虽然老师向小冬道了歉，小冬还是觉得别扭。</a:t>
            </a:r>
            <a:endParaRPr lang="zh-CN" altLang="en-US" sz="2800" b="1" dirty="0">
              <a:solidFill>
                <a:srgbClr val="000000"/>
              </a:solidFill>
              <a:latin typeface="楷体_GB2312" pitchFamily="49" charset="-122"/>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1506" name="Rectangle 2"/>
          <p:cNvSpPr>
            <a:spLocks noGrp="1" noRot="1"/>
          </p:cNvSpPr>
          <p:nvPr/>
        </p:nvSpPr>
        <p:spPr>
          <a:xfrm>
            <a:off x="1323023" y="474980"/>
            <a:ext cx="8540750" cy="1143000"/>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eaLnBrk="1" hangingPunct="1"/>
            <a:r>
              <a:rPr lang="zh-CN" altLang="en-US" sz="4000" dirty="0">
                <a:ea typeface="楷体_GB2312" pitchFamily="49" charset="-122"/>
              </a:rPr>
              <a:t>故事感想</a:t>
            </a:r>
            <a:endParaRPr lang="zh-CN" altLang="en-US" sz="4000" dirty="0">
              <a:ea typeface="楷体_GB2312" pitchFamily="49" charset="-122"/>
            </a:endParaRPr>
          </a:p>
        </p:txBody>
      </p:sp>
      <p:sp>
        <p:nvSpPr>
          <p:cNvPr id="2" name="Rectangle 3"/>
          <p:cNvSpPr>
            <a:spLocks noGrp="1" noRot="1"/>
          </p:cNvSpPr>
          <p:nvPr/>
        </p:nvSpPr>
        <p:spPr>
          <a:xfrm>
            <a:off x="1323340" y="1617980"/>
            <a:ext cx="9664700" cy="38862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80000"/>
              <a:buFont typeface="Wingdings" panose="05000000000000000000" pitchFamily="2" charset="2"/>
              <a:buChar char="v"/>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90000"/>
              <a:buFont typeface="Wingdings" panose="05000000000000000000"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anose="05000000000000000000" pitchFamily="2" charset="2"/>
              <a:buChar char="v"/>
              <a:defRPr sz="2000">
                <a:solidFill>
                  <a:schemeClr val="tx1"/>
                </a:solidFill>
                <a:latin typeface="+mn-lt"/>
                <a:ea typeface="+mn-ea"/>
              </a:defRPr>
            </a:lvl9pPr>
          </a:lstStyle>
          <a:p>
            <a:pPr eaLnBrk="1" hangingPunct="1">
              <a:buNone/>
            </a:pPr>
            <a:r>
              <a:rPr lang="en-US" altLang="zh-CN" sz="28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读了这两则故事，你有什么感想？</a:t>
            </a:r>
            <a:endParaRPr lang="zh-CN" altLang="en-US" sz="2800" dirty="0">
              <a:latin typeface="楷体_GB2312" pitchFamily="49" charset="-122"/>
              <a:ea typeface="楷体_GB2312" pitchFamily="49" charset="-122"/>
            </a:endParaRPr>
          </a:p>
          <a:p>
            <a:pPr eaLnBrk="1" hangingPunct="1">
              <a:buNone/>
            </a:pPr>
            <a:r>
              <a:rPr lang="zh-CN" altLang="en-US" sz="2800" dirty="0">
                <a:latin typeface="楷体_GB2312" pitchFamily="49" charset="-122"/>
                <a:ea typeface="楷体_GB2312" pitchFamily="49" charset="-122"/>
              </a:rPr>
              <a:t>　　　</a:t>
            </a:r>
            <a:endParaRPr lang="zh-CN" altLang="en-US" sz="2800" dirty="0">
              <a:latin typeface="楷体_GB2312" pitchFamily="49" charset="-122"/>
              <a:ea typeface="楷体_GB2312" pitchFamily="49" charset="-122"/>
            </a:endParaRPr>
          </a:p>
          <a:p>
            <a:pPr eaLnBrk="1" hangingPunct="1">
              <a:buNone/>
            </a:pPr>
            <a:r>
              <a:rPr lang="zh-CN" altLang="en-US" sz="2800" dirty="0">
                <a:latin typeface="楷体_GB2312" pitchFamily="49" charset="-122"/>
                <a:ea typeface="楷体_GB2312" pitchFamily="49" charset="-122"/>
              </a:rPr>
              <a:t>　　　小孟打开水是班主任老师指派的，而不是学校规定的，因此小孟被烫伤，班主任要负完全责任。当然，学校也要对老师进行教育，不能让学生从事有一定危险性的劳动。 </a:t>
            </a:r>
            <a:endParaRPr lang="zh-CN" altLang="en-US" sz="2800" dirty="0">
              <a:latin typeface="楷体_GB2312" pitchFamily="49" charset="-122"/>
              <a:ea typeface="楷体_GB2312" pitchFamily="49" charset="-122"/>
            </a:endParaRPr>
          </a:p>
          <a:p>
            <a:pPr eaLnBrk="1" hangingPunct="1">
              <a:buNone/>
            </a:pPr>
            <a:r>
              <a:rPr lang="zh-CN" altLang="en-US" sz="2800" dirty="0">
                <a:latin typeface="楷体_GB2312" pitchFamily="49" charset="-122"/>
                <a:ea typeface="楷体_GB2312" pitchFamily="49" charset="-122"/>
              </a:rPr>
              <a:t> 　　</a:t>
            </a:r>
            <a:endParaRPr lang="zh-CN" altLang="en-US" sz="2800" dirty="0">
              <a:latin typeface="楷体_GB2312" pitchFamily="49" charset="-122"/>
              <a:ea typeface="楷体_GB2312" pitchFamily="49" charset="-122"/>
            </a:endParaRPr>
          </a:p>
          <a:p>
            <a:pPr eaLnBrk="1" hangingPunct="1">
              <a:buNone/>
            </a:pPr>
            <a:r>
              <a:rPr lang="zh-CN" altLang="en-US" sz="2800" dirty="0">
                <a:latin typeface="楷体_GB2312" pitchFamily="49" charset="-122"/>
                <a:ea typeface="楷体_GB2312" pitchFamily="49" charset="-122"/>
              </a:rPr>
              <a:t>　　　班主任的粗心导致小冬被锁在教室里，其责任在班主任，如果小冬因受到惊吓而致病，老师就要承担赔偿责任，这可不是道歉就能了断的。</a:t>
            </a:r>
            <a:r>
              <a:rPr lang="zh-CN" altLang="en-US" sz="2800" b="1" dirty="0">
                <a:latin typeface="方正舒体" panose="02010601030101010101" pitchFamily="2" charset="-122"/>
                <a:ea typeface="方正舒体" panose="02010601030101010101" pitchFamily="2" charset="-122"/>
              </a:rPr>
              <a:t> </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indefinite" fill="hold">
                                          <p:stCondLst>
                                            <p:cond delay="0"/>
                                          </p:stCondLst>
                                        </p:cTn>
                                        <p:tgtEl>
                                          <p:spTgt spid="21506"/>
                                        </p:tgtEl>
                                        <p:attrNameLst>
                                          <p:attrName>style.visibility</p:attrName>
                                        </p:attrNameLst>
                                      </p:cBhvr>
                                      <p:to>
                                        <p:strVal val="visible"/>
                                      </p:to>
                                    </p:set>
                                    <p:animEffect transition="in" filter="fade">
                                      <p:cBhvr>
                                        <p:cTn id="7" dur="597">
                                          <p:stCondLst>
                                            <p:cond delay="0"/>
                                          </p:stCondLst>
                                        </p:cTn>
                                        <p:tgtEl>
                                          <p:spTgt spid="21506"/>
                                        </p:tgtEl>
                                      </p:cBhvr>
                                    </p:animEffect>
                                    <p:anim calcmode="lin" valueType="num">
                                      <p:cBhvr>
                                        <p:cTn id="8" dur="597" fill="hold">
                                          <p:stCondLst>
                                            <p:cond delay="0"/>
                                          </p:stCondLst>
                                        </p:cTn>
                                        <p:tgtEl>
                                          <p:spTgt spid="21506"/>
                                        </p:tgtEl>
                                        <p:attrNameLst>
                                          <p:attrName>style.rotation</p:attrName>
                                        </p:attrNameLst>
                                      </p:cBhvr>
                                      <p:tavLst>
                                        <p:tav tm="0">
                                          <p:val>
                                            <p:fltVal val="720.000000"/>
                                          </p:val>
                                        </p:tav>
                                        <p:tav tm="100000">
                                          <p:val>
                                            <p:fltVal val="0.000000"/>
                                          </p:val>
                                        </p:tav>
                                      </p:tavLst>
                                    </p:anim>
                                    <p:anim calcmode="lin" valueType="num">
                                      <p:cBhvr>
                                        <p:cTn id="9" dur="597" fill="hold">
                                          <p:stCondLst>
                                            <p:cond delay="0"/>
                                          </p:stCondLst>
                                        </p:cTn>
                                        <p:tgtEl>
                                          <p:spTgt spid="21506"/>
                                        </p:tgtEl>
                                        <p:attrNameLst>
                                          <p:attrName>ppt_h</p:attrName>
                                        </p:attrNameLst>
                                      </p:cBhvr>
                                      <p:tavLst>
                                        <p:tav tm="0">
                                          <p:val>
                                            <p:fltVal val="0.000000"/>
                                          </p:val>
                                        </p:tav>
                                        <p:tav tm="100000">
                                          <p:val>
                                            <p:strVal val="#ppt_h"/>
                                          </p:val>
                                        </p:tav>
                                      </p:tavLst>
                                    </p:anim>
                                    <p:anim calcmode="lin" valueType="num">
                                      <p:cBhvr>
                                        <p:cTn id="10" dur="597" fill="hold">
                                          <p:stCondLst>
                                            <p:cond delay="0"/>
                                          </p:stCondLst>
                                        </p:cTn>
                                        <p:tgtEl>
                                          <p:spTgt spid="21506"/>
                                        </p:tgtEl>
                                        <p:attrNameLst>
                                          <p:attrName>ppt_w</p:attrName>
                                        </p:attrNameLst>
                                      </p:cBhvr>
                                      <p:tavLst>
                                        <p:tav tm="0">
                                          <p:val>
                                            <p:fltVal val="0.00000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indefinite" fill="hold">
                                          <p:stCondLst>
                                            <p:cond delay="0"/>
                                          </p:stCondLst>
                                        </p:cTn>
                                        <p:tgtEl>
                                          <p:spTgt spid="2">
                                            <p:txEl>
                                              <p:charRg st="0" end="16"/>
                                            </p:txEl>
                                          </p:spTgt>
                                        </p:tgtEl>
                                        <p:attrNameLst>
                                          <p:attrName>style.visibility</p:attrName>
                                        </p:attrNameLst>
                                      </p:cBhvr>
                                      <p:to>
                                        <p:strVal val="visible"/>
                                      </p:to>
                                    </p:set>
                                    <p:animEffect transition="in" filter="slide(fromBottom)">
                                      <p:cBhvr>
                                        <p:cTn id="15" dur="500">
                                          <p:stCondLst>
                                            <p:cond delay="0"/>
                                          </p:stCondLst>
                                        </p:cTn>
                                        <p:tgtEl>
                                          <p:spTgt spid="2">
                                            <p:txEl>
                                              <p:charRg st="0" end="1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indefinite" fill="hold">
                                          <p:stCondLst>
                                            <p:cond delay="0"/>
                                          </p:stCondLst>
                                        </p:cTn>
                                        <p:tgtEl>
                                          <p:spTgt spid="2">
                                            <p:txEl>
                                              <p:charRg st="16" end="20"/>
                                            </p:txEl>
                                          </p:spTgt>
                                        </p:tgtEl>
                                        <p:attrNameLst>
                                          <p:attrName>style.visibility</p:attrName>
                                        </p:attrNameLst>
                                      </p:cBhvr>
                                      <p:to>
                                        <p:strVal val="visible"/>
                                      </p:to>
                                    </p:set>
                                    <p:animEffect transition="in" filter="slide(fromBottom)">
                                      <p:cBhvr>
                                        <p:cTn id="20" dur="500">
                                          <p:stCondLst>
                                            <p:cond delay="0"/>
                                          </p:stCondLst>
                                        </p:cTn>
                                        <p:tgtEl>
                                          <p:spTgt spid="2">
                                            <p:txEl>
                                              <p:charRg st="16" end="2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indefinite" fill="hold">
                                          <p:stCondLst>
                                            <p:cond delay="0"/>
                                          </p:stCondLst>
                                        </p:cTn>
                                        <p:tgtEl>
                                          <p:spTgt spid="2">
                                            <p:txEl>
                                              <p:charRg st="20" end="99"/>
                                            </p:txEl>
                                          </p:spTgt>
                                        </p:tgtEl>
                                        <p:attrNameLst>
                                          <p:attrName>style.visibility</p:attrName>
                                        </p:attrNameLst>
                                      </p:cBhvr>
                                      <p:to>
                                        <p:strVal val="visible"/>
                                      </p:to>
                                    </p:set>
                                    <p:animEffect transition="in" filter="slide(fromBottom)">
                                      <p:cBhvr>
                                        <p:cTn id="25" dur="500">
                                          <p:stCondLst>
                                            <p:cond delay="0"/>
                                          </p:stCondLst>
                                        </p:cTn>
                                        <p:tgtEl>
                                          <p:spTgt spid="2">
                                            <p:txEl>
                                              <p:charRg st="20" end="9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indefinite" fill="hold">
                                          <p:stCondLst>
                                            <p:cond delay="0"/>
                                          </p:stCondLst>
                                        </p:cTn>
                                        <p:tgtEl>
                                          <p:spTgt spid="2">
                                            <p:txEl>
                                              <p:charRg st="99" end="103"/>
                                            </p:txEl>
                                          </p:spTgt>
                                        </p:tgtEl>
                                        <p:attrNameLst>
                                          <p:attrName>style.visibility</p:attrName>
                                        </p:attrNameLst>
                                      </p:cBhvr>
                                      <p:to>
                                        <p:strVal val="visible"/>
                                      </p:to>
                                    </p:set>
                                    <p:animEffect transition="in" filter="slide(fromBottom)">
                                      <p:cBhvr>
                                        <p:cTn id="30" dur="500">
                                          <p:stCondLst>
                                            <p:cond delay="0"/>
                                          </p:stCondLst>
                                        </p:cTn>
                                        <p:tgtEl>
                                          <p:spTgt spid="2">
                                            <p:txEl>
                                              <p:charRg st="99" end="10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indefinite" fill="hold">
                                          <p:stCondLst>
                                            <p:cond delay="0"/>
                                          </p:stCondLst>
                                        </p:cTn>
                                        <p:tgtEl>
                                          <p:spTgt spid="2">
                                            <p:txEl>
                                              <p:charRg st="103" end="169"/>
                                            </p:txEl>
                                          </p:spTgt>
                                        </p:tgtEl>
                                        <p:attrNameLst>
                                          <p:attrName>style.visibility</p:attrName>
                                        </p:attrNameLst>
                                      </p:cBhvr>
                                      <p:to>
                                        <p:strVal val="visible"/>
                                      </p:to>
                                    </p:set>
                                    <p:animEffect transition="in" filter="slide(fromBottom)">
                                      <p:cBhvr>
                                        <p:cTn id="35" dur="500">
                                          <p:stCondLst>
                                            <p:cond delay="0"/>
                                          </p:stCondLst>
                                        </p:cTn>
                                        <p:tgtEl>
                                          <p:spTgt spid="2">
                                            <p:txEl>
                                              <p:charRg st="103" end="16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0482" name="矩形 3"/>
          <p:cNvSpPr/>
          <p:nvPr/>
        </p:nvSpPr>
        <p:spPr>
          <a:xfrm>
            <a:off x="734060" y="1714500"/>
            <a:ext cx="10723880" cy="2414905"/>
          </a:xfrm>
          <a:prstGeom prst="rect">
            <a:avLst/>
          </a:prstGeom>
          <a:noFill/>
          <a:ln w="9525">
            <a:noFill/>
          </a:ln>
        </p:spPr>
        <p:txBody>
          <a:bodyPr wrap="square">
            <a:spAutoFit/>
          </a:bodyPr>
          <a:p>
            <a:pPr>
              <a:lnSpc>
                <a:spcPct val="90000"/>
              </a:lnSpc>
              <a:buFont typeface="Wingdings" panose="05000000000000000000" pitchFamily="2" charset="2"/>
            </a:pPr>
            <a:r>
              <a:rPr lang="zh-CN" altLang="en-US" sz="2800" b="1" dirty="0">
                <a:solidFill>
                  <a:srgbClr val="000000"/>
                </a:solidFill>
                <a:latin typeface="楷体_GB2312" pitchFamily="49" charset="-122"/>
                <a:ea typeface="楷体_GB2312" pitchFamily="49" charset="-122"/>
              </a:rPr>
              <a:t>    </a:t>
            </a:r>
            <a:r>
              <a:rPr lang="zh-CN" altLang="en-US" sz="2800" dirty="0">
                <a:solidFill>
                  <a:srgbClr val="000000"/>
                </a:solidFill>
                <a:latin typeface="楷体_GB2312" pitchFamily="49" charset="-122"/>
                <a:ea typeface="楷体_GB2312" pitchFamily="49" charset="-122"/>
                <a:sym typeface="+mn-ea"/>
              </a:rPr>
              <a:t>鲁迅笔下的私塾先生，为了教育好孩子，经常用戒尺打学生的手掌。要是类似这样的事发生在今天，你有何感想？</a:t>
            </a:r>
            <a:endParaRPr lang="zh-CN" altLang="en-US" sz="2800" dirty="0">
              <a:solidFill>
                <a:srgbClr val="000000"/>
              </a:solidFill>
              <a:latin typeface="楷体_GB2312" pitchFamily="49" charset="-122"/>
              <a:ea typeface="楷体_GB2312" pitchFamily="49" charset="-122"/>
              <a:sym typeface="+mn-ea"/>
            </a:endParaRPr>
          </a:p>
          <a:p>
            <a:pPr>
              <a:lnSpc>
                <a:spcPct val="90000"/>
              </a:lnSpc>
              <a:buFont typeface="Wingdings" panose="05000000000000000000" pitchFamily="2" charset="2"/>
            </a:pPr>
            <a:r>
              <a:rPr lang="zh-CN" altLang="en-US" sz="2800" dirty="0">
                <a:solidFill>
                  <a:srgbClr val="000000"/>
                </a:solidFill>
                <a:latin typeface="Arial" panose="020B0604020202020204" pitchFamily="34" charset="0"/>
                <a:ea typeface="楷体_GB2312" pitchFamily="49" charset="-122"/>
                <a:sym typeface="+mn-ea"/>
              </a:rPr>
              <a:t>       </a:t>
            </a:r>
            <a:endParaRPr lang="zh-CN" altLang="en-US" sz="2800" dirty="0">
              <a:solidFill>
                <a:srgbClr val="000000"/>
              </a:solidFill>
              <a:latin typeface="Arial" panose="020B0604020202020204" pitchFamily="34" charset="0"/>
              <a:ea typeface="楷体_GB2312" pitchFamily="49" charset="-122"/>
              <a:sym typeface="+mn-ea"/>
            </a:endParaRPr>
          </a:p>
          <a:p>
            <a:pPr>
              <a:lnSpc>
                <a:spcPct val="90000"/>
              </a:lnSpc>
              <a:buFont typeface="Wingdings" panose="05000000000000000000" pitchFamily="2" charset="2"/>
            </a:pPr>
            <a:r>
              <a:rPr lang="zh-CN" altLang="en-US" sz="2800" dirty="0">
                <a:solidFill>
                  <a:srgbClr val="000000"/>
                </a:solidFill>
                <a:latin typeface="Arial" panose="020B0604020202020204" pitchFamily="34" charset="0"/>
                <a:ea typeface="楷体_GB2312" pitchFamily="49" charset="-122"/>
                <a:sym typeface="+mn-ea"/>
              </a:rPr>
              <a:t>       这是中国自古以来遵从的“黄金棍下出好人”遗训的结果。体罚始终不是一种教育的一种好方法，那是无能的一种表现，孔子都讲过要“以理服人”，对孩子的教育更要注意用好的方法。</a:t>
            </a:r>
            <a:endParaRPr lang="zh-CN" altLang="en-US" sz="2800" b="1" dirty="0">
              <a:solidFill>
                <a:srgbClr val="000000"/>
              </a:solidFill>
              <a:latin typeface="楷体_GB2312" pitchFamily="49" charset="-122"/>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8" name="矩形 7"/>
          <p:cNvSpPr/>
          <p:nvPr/>
        </p:nvSpPr>
        <p:spPr>
          <a:xfrm>
            <a:off x="254000" y="245804"/>
            <a:ext cx="11671300" cy="639629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汉仪铸字超然体简" panose="00020600040101010101" charset="-122"/>
              <a:ea typeface="汉仪铸字超然体简" panose="00020600040101010101" charset="-122"/>
            </a:endParaRPr>
          </a:p>
        </p:txBody>
      </p:sp>
      <p:sp>
        <p:nvSpPr>
          <p:cNvPr id="4" name="文本框 3"/>
          <p:cNvSpPr txBox="1"/>
          <p:nvPr/>
        </p:nvSpPr>
        <p:spPr>
          <a:xfrm>
            <a:off x="1550670" y="2580005"/>
            <a:ext cx="9487535" cy="829945"/>
          </a:xfrm>
          <a:prstGeom prst="rect">
            <a:avLst/>
          </a:prstGeom>
          <a:noFill/>
        </p:spPr>
        <p:txBody>
          <a:bodyPr wrap="square" rtlCol="0">
            <a:spAutoFit/>
          </a:bodyPr>
          <a:lstStyle/>
          <a:p>
            <a:pPr>
              <a:spcBef>
                <a:spcPct val="50000"/>
              </a:spcBef>
            </a:pPr>
            <a:r>
              <a:rPr kumimoji="1" lang="zh-CN" altLang="en-US" sz="4800" b="1">
                <a:solidFill>
                  <a:schemeClr val="bg1"/>
                </a:solidFill>
                <a:latin typeface="汉仪铸字超然体简" panose="00020600040101010101" charset="-122"/>
                <a:ea typeface="汉仪铸字超然体简" panose="00020600040101010101" charset="-122"/>
                <a:sym typeface="+mn-ea"/>
              </a:rPr>
              <a:t>教师在学生伤害事故中的法律责任</a:t>
            </a:r>
            <a:endParaRPr kumimoji="1" lang="zh-CN" altLang="en-US" sz="4800" b="1" dirty="0">
              <a:solidFill>
                <a:schemeClr val="bg1"/>
              </a:solidFill>
              <a:latin typeface="汉仪铸字超然体简" panose="00020600040101010101" charset="-122"/>
              <a:ea typeface="汉仪铸字超然体简" panose="00020600040101010101" charset="-122"/>
              <a:sym typeface="+mn-ea"/>
            </a:endParaRPr>
          </a:p>
        </p:txBody>
      </p:sp>
      <p:pic>
        <p:nvPicPr>
          <p:cNvPr id="3" name="图片 2" descr="C:/Users/ljbg/AppData/Local/Temp/kaimatting/20200408230718/output_aiMatting_20200408230738.pngoutput_aiMatting_20200408230738"/>
          <p:cNvPicPr>
            <a:picLocks noChangeAspect="1"/>
          </p:cNvPicPr>
          <p:nvPr>
            <p:custDataLst>
              <p:tags r:id="rId1"/>
            </p:custDataLst>
          </p:nvPr>
        </p:nvPicPr>
        <p:blipFill>
          <a:blip r:embed="rId2"/>
          <a:stretch>
            <a:fillRect/>
          </a:stretch>
        </p:blipFill>
        <p:spPr>
          <a:xfrm>
            <a:off x="10412095" y="5034280"/>
            <a:ext cx="1257300" cy="1435100"/>
          </a:xfrm>
          <a:prstGeom prst="rect">
            <a:avLst/>
          </a:prstGeom>
        </p:spPr>
      </p:pic>
      <p:sp>
        <p:nvSpPr>
          <p:cNvPr id="6" name="文本框 5"/>
          <p:cNvSpPr txBox="1"/>
          <p:nvPr/>
        </p:nvSpPr>
        <p:spPr>
          <a:xfrm>
            <a:off x="6613525" y="5810250"/>
            <a:ext cx="3566160" cy="521970"/>
          </a:xfrm>
          <a:prstGeom prst="rect">
            <a:avLst/>
          </a:prstGeom>
          <a:noFill/>
        </p:spPr>
        <p:txBody>
          <a:bodyPr wrap="square" rtlCol="0" anchor="t">
            <a:spAutoFit/>
          </a:bodyPr>
          <a:p>
            <a:r>
              <a:rPr kumimoji="1" lang="zh-CN" altLang="en-US" sz="2800" b="1">
                <a:solidFill>
                  <a:schemeClr val="bg1"/>
                </a:solidFill>
                <a:latin typeface="汉仪铸字超然体简" panose="00020600040101010101" charset="-122"/>
                <a:ea typeface="汉仪铸字超然体简" panose="00020600040101010101" charset="-122"/>
                <a:sym typeface="+mn-ea"/>
              </a:rPr>
              <a:t>法律，生命的保护伞</a:t>
            </a:r>
            <a:endParaRPr kumimoji="1" lang="zh-CN" altLang="en-US" sz="2800" b="1">
              <a:solidFill>
                <a:schemeClr val="bg1"/>
              </a:solidFill>
              <a:latin typeface="汉仪铸字超然体简" panose="00020600040101010101" charset="-122"/>
              <a:ea typeface="汉仪铸字超然体简" panose="000206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361950" y="1305560"/>
            <a:ext cx="11247120" cy="3107690"/>
          </a:xfrm>
          <a:prstGeom prst="rect">
            <a:avLst/>
          </a:prstGeom>
          <a:noFill/>
        </p:spPr>
        <p:txBody>
          <a:bodyPr wrap="square" rtlCol="0" anchor="t">
            <a:spAutoFit/>
          </a:bodyPr>
          <a:p>
            <a:r>
              <a:rPr lang="zh-CN" altLang="en-US" sz="2800"/>
              <a:t>1、教师职务行为中学生伤害事故的法律责任</a:t>
            </a:r>
            <a:endParaRPr lang="zh-CN" altLang="en-US" sz="2800"/>
          </a:p>
          <a:p>
            <a:endParaRPr lang="zh-CN" altLang="en-US" sz="2800"/>
          </a:p>
          <a:p>
            <a:r>
              <a:rPr lang="zh-CN" altLang="en-US" sz="2800"/>
              <a:t>1.1教师职务行为中的法律责任类型</a:t>
            </a:r>
            <a:endParaRPr lang="zh-CN" altLang="en-US" sz="2800"/>
          </a:p>
          <a:p>
            <a:endParaRPr lang="zh-CN" altLang="en-US" sz="2800"/>
          </a:p>
          <a:p>
            <a:r>
              <a:rPr lang="zh-CN" altLang="en-US" sz="2800"/>
              <a:t>　　教师职务行为对学生在校园内的伤害所负法律责任可分为直接责任和间接责任。教师直接责任是指由于教师的故意伤害行为导致的伤害侵权责任。</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875665" y="1016635"/>
            <a:ext cx="10440670" cy="3969385"/>
          </a:xfrm>
          <a:prstGeom prst="rect">
            <a:avLst/>
          </a:prstGeom>
          <a:noFill/>
        </p:spPr>
        <p:txBody>
          <a:bodyPr wrap="square" rtlCol="0" anchor="t">
            <a:spAutoFit/>
          </a:bodyPr>
          <a:p>
            <a:r>
              <a:rPr lang="zh-CN" altLang="en-US" sz="2800"/>
              <a:t>1.2校园学生伤害事故的归责原则</a:t>
            </a:r>
            <a:endParaRPr lang="zh-CN" altLang="en-US" sz="2800"/>
          </a:p>
          <a:p>
            <a:endParaRPr lang="zh-CN" altLang="en-US" sz="2800"/>
          </a:p>
          <a:p>
            <a:r>
              <a:rPr lang="zh-CN" altLang="en-US" sz="2800"/>
              <a:t>　　《侵权责任法》第三十八条：无民事行为能力人(年龄在8周岁以下的人)在幼儿园、学校或者其他教育机构学习、生活期间受到人身损害的，幼儿园、学校或者其他教育机构应当承担责任，但能够证明尽到教育、管理职责的，不承担责任; 第三十九条：限制民事行为能力人(年龄在8周岁以上18周岁以下的人)在学校或者其他教育机构学习、生活期间受到人身损害，学校或者其他教育机构未尽到教育、管理职责的，应当承担责任。</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330835" y="390525"/>
            <a:ext cx="11642090" cy="6123940"/>
          </a:xfrm>
          <a:prstGeom prst="rect">
            <a:avLst/>
          </a:prstGeom>
          <a:noFill/>
        </p:spPr>
        <p:txBody>
          <a:bodyPr wrap="square" rtlCol="0" anchor="t">
            <a:spAutoFit/>
          </a:bodyPr>
          <a:p>
            <a:r>
              <a:rPr lang="zh-CN" altLang="en-US" sz="2800"/>
              <a:t>2、教师职务行为造成学生伤害事故的法律诉讼</a:t>
            </a:r>
            <a:endParaRPr lang="zh-CN" altLang="en-US" sz="2800"/>
          </a:p>
          <a:p>
            <a:endParaRPr lang="zh-CN" altLang="en-US" sz="2800"/>
          </a:p>
          <a:p>
            <a:r>
              <a:rPr lang="zh-CN" altLang="en-US" sz="2800"/>
              <a:t>       教师职务行为造成学生伤害事故后，学生及其法定监护人一般会向学校或教师提出人身损害赔偿要求，如其赔偿要求不能得到满足，则会进一步提起法律诉讼。</a:t>
            </a:r>
            <a:endParaRPr lang="zh-CN" altLang="en-US" sz="2800"/>
          </a:p>
          <a:p>
            <a:endParaRPr lang="zh-CN" altLang="en-US" sz="2800"/>
          </a:p>
          <a:p>
            <a:r>
              <a:rPr lang="zh-CN" altLang="en-US" sz="2800"/>
              <a:t>2.1被告为学校</a:t>
            </a:r>
            <a:endParaRPr lang="zh-CN" altLang="en-US" sz="2800"/>
          </a:p>
          <a:p>
            <a:r>
              <a:rPr lang="zh-CN" altLang="en-US" sz="2800"/>
              <a:t>       案例五：学生上课患急症，学校延误诊疗担责。学生小明在上午第二节课时突然发病，出现精神不振、额头出汗等症状，任课老师发现后，即派两名学生送小明回家。两名学生送小明到家门口时发现大门锁着，便将小明放在大门口地上后返回学校。小明最终因延误诊疗于当日死亡。案例分析：本案中，小明在校期间患急症，任课老师没有及时把他送往医院或直接与其家长联系，延误治疗导致小明死亡，任课老师存在一定过错，但因任课老师履行的是职务行为，学校应承担相应的法律责任。</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883285" y="1443990"/>
            <a:ext cx="10630535" cy="2676525"/>
          </a:xfrm>
          <a:prstGeom prst="rect">
            <a:avLst/>
          </a:prstGeom>
          <a:noFill/>
        </p:spPr>
        <p:txBody>
          <a:bodyPr wrap="square" rtlCol="0" anchor="t">
            <a:spAutoFit/>
          </a:bodyPr>
          <a:p>
            <a:r>
              <a:rPr lang="zh-CN" altLang="en-US" sz="2800"/>
              <a:t>2.2被告为教师</a:t>
            </a:r>
            <a:endParaRPr lang="zh-CN" altLang="en-US" sz="2800"/>
          </a:p>
          <a:p>
            <a:endParaRPr lang="zh-CN" altLang="en-US" sz="2800"/>
          </a:p>
          <a:p>
            <a:r>
              <a:rPr lang="zh-CN" altLang="en-US" sz="2800"/>
              <a:t>　　案例六：某职校一教师在早自习时间让学生替自己打开水，该学生在打开水过程中不慎摔倒，致暧瓶破碎烫伤住院。案例分析：本案中，教师的行为与本职工作无关，属于个人私事，不属于职务行为，因此应当自己承担受伤学生的人身损害赔偿责任。</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8" name="矩形 7"/>
          <p:cNvSpPr/>
          <p:nvPr/>
        </p:nvSpPr>
        <p:spPr>
          <a:xfrm>
            <a:off x="254000" y="245804"/>
            <a:ext cx="11671300" cy="639629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汉仪铸字超然体简" panose="00020600040101010101" charset="-122"/>
              <a:ea typeface="汉仪铸字超然体简" panose="00020600040101010101" charset="-122"/>
            </a:endParaRPr>
          </a:p>
        </p:txBody>
      </p:sp>
      <p:sp>
        <p:nvSpPr>
          <p:cNvPr id="4" name="文本框 3"/>
          <p:cNvSpPr txBox="1"/>
          <p:nvPr/>
        </p:nvSpPr>
        <p:spPr>
          <a:xfrm>
            <a:off x="1209675" y="996315"/>
            <a:ext cx="10009505" cy="2306955"/>
          </a:xfrm>
          <a:prstGeom prst="rect">
            <a:avLst/>
          </a:prstGeom>
          <a:noFill/>
        </p:spPr>
        <p:txBody>
          <a:bodyPr wrap="square" rtlCol="0">
            <a:spAutoFit/>
          </a:bodyPr>
          <a:lstStyle/>
          <a:p>
            <a:pPr>
              <a:spcBef>
                <a:spcPct val="50000"/>
              </a:spcBef>
            </a:pPr>
            <a:r>
              <a:rPr lang="zh-CN" altLang="en-US" sz="3600" dirty="0">
                <a:solidFill>
                  <a:schemeClr val="bg1"/>
                </a:solidFill>
                <a:latin typeface="楷体" panose="02010609060101010101" charset="-122"/>
                <a:ea typeface="楷体" panose="02010609060101010101" charset="-122"/>
                <a:sym typeface="+mn-ea"/>
              </a:rPr>
              <a:t>同学们，你们对法律有什么了解吗？</a:t>
            </a:r>
            <a:endParaRPr lang="zh-CN" altLang="en-US" sz="3600" dirty="0">
              <a:solidFill>
                <a:schemeClr val="bg1"/>
              </a:solidFill>
              <a:latin typeface="楷体" panose="02010609060101010101" charset="-122"/>
              <a:ea typeface="楷体" panose="02010609060101010101" charset="-122"/>
            </a:endParaRPr>
          </a:p>
          <a:p>
            <a:pPr>
              <a:spcBef>
                <a:spcPct val="50000"/>
              </a:spcBef>
            </a:pPr>
            <a:r>
              <a:rPr lang="zh-CN" altLang="en-US" sz="3600" dirty="0">
                <a:solidFill>
                  <a:schemeClr val="bg1"/>
                </a:solidFill>
                <a:latin typeface="楷体" panose="02010609060101010101" charset="-122"/>
                <a:ea typeface="楷体" panose="02010609060101010101" charset="-122"/>
                <a:sym typeface="+mn-ea"/>
              </a:rPr>
              <a:t>你们懂得保护自己吗？</a:t>
            </a:r>
            <a:endParaRPr lang="zh-CN" altLang="en-US" sz="3600" dirty="0">
              <a:solidFill>
                <a:schemeClr val="bg1"/>
              </a:solidFill>
              <a:latin typeface="楷体" panose="02010609060101010101" charset="-122"/>
              <a:ea typeface="楷体" panose="02010609060101010101" charset="-122"/>
            </a:endParaRPr>
          </a:p>
          <a:p>
            <a:pPr>
              <a:spcBef>
                <a:spcPct val="50000"/>
              </a:spcBef>
            </a:pPr>
            <a:r>
              <a:rPr lang="zh-CN" altLang="en-US" sz="3600" dirty="0">
                <a:solidFill>
                  <a:schemeClr val="bg1"/>
                </a:solidFill>
                <a:latin typeface="楷体" panose="02010609060101010101" charset="-122"/>
                <a:ea typeface="楷体" panose="02010609060101010101" charset="-122"/>
                <a:sym typeface="+mn-ea"/>
              </a:rPr>
              <a:t>你们认为，违反法律条款的人都是怎样的人？</a:t>
            </a:r>
            <a:endParaRPr kumimoji="1" lang="zh-CN" altLang="en-US" sz="3600" b="1" dirty="0">
              <a:solidFill>
                <a:schemeClr val="bg1"/>
              </a:solidFill>
              <a:latin typeface="楷体" panose="02010609060101010101" charset="-122"/>
              <a:ea typeface="楷体" panose="02010609060101010101" charset="-122"/>
              <a:sym typeface="+mn-ea"/>
            </a:endParaRPr>
          </a:p>
        </p:txBody>
      </p:sp>
      <p:pic>
        <p:nvPicPr>
          <p:cNvPr id="3" name="图片 2" descr="C:/Users/ljbg/AppData/Local/Temp/kaimatting/20200408230718/output_aiMatting_20200408230738.pngoutput_aiMatting_20200408230738"/>
          <p:cNvPicPr>
            <a:picLocks noChangeAspect="1"/>
          </p:cNvPicPr>
          <p:nvPr>
            <p:custDataLst>
              <p:tags r:id="rId1"/>
            </p:custDataLst>
          </p:nvPr>
        </p:nvPicPr>
        <p:blipFill>
          <a:blip r:embed="rId2"/>
          <a:stretch>
            <a:fillRect/>
          </a:stretch>
        </p:blipFill>
        <p:spPr>
          <a:xfrm>
            <a:off x="10412095" y="5034280"/>
            <a:ext cx="1257300" cy="1435100"/>
          </a:xfrm>
          <a:prstGeom prst="rect">
            <a:avLst/>
          </a:prstGeom>
        </p:spPr>
      </p:pic>
      <p:sp>
        <p:nvSpPr>
          <p:cNvPr id="6" name="文本框 5"/>
          <p:cNvSpPr txBox="1"/>
          <p:nvPr/>
        </p:nvSpPr>
        <p:spPr>
          <a:xfrm>
            <a:off x="6613525" y="5810250"/>
            <a:ext cx="3566160" cy="521970"/>
          </a:xfrm>
          <a:prstGeom prst="rect">
            <a:avLst/>
          </a:prstGeom>
          <a:noFill/>
        </p:spPr>
        <p:txBody>
          <a:bodyPr wrap="square" rtlCol="0" anchor="t">
            <a:spAutoFit/>
          </a:bodyPr>
          <a:p>
            <a:r>
              <a:rPr kumimoji="1" lang="zh-CN" altLang="en-US" sz="2800" b="1">
                <a:solidFill>
                  <a:schemeClr val="bg1"/>
                </a:solidFill>
                <a:latin typeface="汉仪铸字超然体简" panose="00020600040101010101" charset="-122"/>
                <a:ea typeface="汉仪铸字超然体简" panose="00020600040101010101" charset="-122"/>
                <a:sym typeface="+mn-ea"/>
              </a:rPr>
              <a:t>法律，生命的保护伞</a:t>
            </a:r>
            <a:endParaRPr kumimoji="1" lang="zh-CN" altLang="en-US" sz="2800" b="1">
              <a:solidFill>
                <a:schemeClr val="bg1"/>
              </a:solidFill>
              <a:latin typeface="汉仪铸字超然体简" panose="00020600040101010101" charset="-122"/>
              <a:ea typeface="汉仪铸字超然体简" panose="000206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447675" y="562610"/>
            <a:ext cx="11296015" cy="4831080"/>
          </a:xfrm>
          <a:prstGeom prst="rect">
            <a:avLst/>
          </a:prstGeom>
          <a:noFill/>
        </p:spPr>
        <p:txBody>
          <a:bodyPr wrap="square" rtlCol="0" anchor="t">
            <a:spAutoFit/>
          </a:bodyPr>
          <a:p>
            <a:r>
              <a:rPr lang="zh-CN" altLang="en-US" sz="2800"/>
              <a:t>　2.3被告为学校和教师</a:t>
            </a:r>
            <a:endParaRPr lang="zh-CN" altLang="en-US" sz="2800"/>
          </a:p>
          <a:p>
            <a:endParaRPr lang="zh-CN" altLang="en-US" sz="2800"/>
          </a:p>
          <a:p>
            <a:r>
              <a:rPr lang="zh-CN" altLang="en-US" sz="2800"/>
              <a:t>　　案例七：陈某玩忽职守造成学生冻伤致残案。某日下午4时，学前班教师陈某误将学生王某锁在教室里。王某在翻窗户出教室时，身体被夹在铁栏杆中间无法移动，直至次日1l时才被人发现救下。王某因冻伤严重致残。法院经公开审理认为，被告人陈某身为受聘从事教育工作的教师，本应履行好学生安全管理责任，但由于其粗心大意而误将学生王某锁在教室，造成王某终身残疾，其行为已触犯刑律，构成玩忽职守罪。案例分析：本案中，陈某因其玩忽职守造成学生冻伤致残犯罪应由其本人承担相应的刑事责任。陈某的行为既是职务行为又是犯罪行为，因此，对学生王某的刑事附带民事赔偿责任应由学校和陈某共同承担。</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464185" y="428625"/>
            <a:ext cx="11294745" cy="6000750"/>
          </a:xfrm>
          <a:prstGeom prst="rect">
            <a:avLst/>
          </a:prstGeom>
          <a:noFill/>
        </p:spPr>
        <p:txBody>
          <a:bodyPr wrap="square" rtlCol="0" anchor="t">
            <a:spAutoFit/>
          </a:bodyPr>
          <a:p>
            <a:r>
              <a:rPr lang="zh-CN" altLang="en-US" sz="2400"/>
              <a:t>3、学校和教师赔偿责任的分担</a:t>
            </a:r>
            <a:endParaRPr lang="zh-CN" altLang="en-US" sz="2400"/>
          </a:p>
          <a:p>
            <a:endParaRPr lang="zh-CN" altLang="en-US" sz="2400"/>
          </a:p>
          <a:p>
            <a:r>
              <a:rPr lang="zh-CN" altLang="en-US" sz="2400"/>
              <a:t>　　(1)在一般情况下，教师履行正常职务行为造成的法律赔偿责任应由学校承担，教师不承担赔偿责任。</a:t>
            </a:r>
            <a:endParaRPr lang="zh-CN" altLang="en-US" sz="2400"/>
          </a:p>
          <a:p>
            <a:endParaRPr lang="zh-CN" altLang="en-US" sz="2400"/>
          </a:p>
          <a:p>
            <a:r>
              <a:rPr lang="zh-CN" altLang="en-US" sz="2400"/>
              <a:t>　　(2)因教师故意或重大过失造成的学生伤害责任赔偿，由学校先赔偿后，再向责任教师追偿。</a:t>
            </a:r>
            <a:endParaRPr lang="zh-CN" altLang="en-US" sz="2400"/>
          </a:p>
          <a:p>
            <a:endParaRPr lang="zh-CN" altLang="en-US" sz="2400"/>
          </a:p>
          <a:p>
            <a:r>
              <a:rPr lang="zh-CN" altLang="en-US" sz="2400"/>
              <a:t>　　《学生伤害事故处理办法》：“因学校教师或者其他工作人员在履行职务中的故意或者重大过失造成的学生伤害事故，学校予以赔偿后，可以向有关责任人员追偿”。</a:t>
            </a:r>
            <a:endParaRPr lang="zh-CN" altLang="en-US" sz="2400"/>
          </a:p>
          <a:p>
            <a:endParaRPr lang="zh-CN" altLang="en-US" sz="2400"/>
          </a:p>
          <a:p>
            <a:r>
              <a:rPr lang="zh-CN" altLang="en-US" sz="2400"/>
              <a:t>　　综上，教师在教育教学工作中应以“立德树人”为根本任务，依法從教，尽职尽责，杜绝故意伤害学生之一切违法、违纪、违规言行，履行好一岗双责，切实承担起保护学生安全的管理职责，严防各类校园伤害事故发生，为构建和谐校园而努力。（上海法律咨询服务）</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8" name="矩形 7"/>
          <p:cNvSpPr/>
          <p:nvPr/>
        </p:nvSpPr>
        <p:spPr>
          <a:xfrm>
            <a:off x="254000" y="245804"/>
            <a:ext cx="11671300" cy="639629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汉仪铸字超然体简" panose="00020600040101010101" charset="-122"/>
              <a:ea typeface="汉仪铸字超然体简" panose="00020600040101010101" charset="-122"/>
            </a:endParaRPr>
          </a:p>
        </p:txBody>
      </p:sp>
      <p:pic>
        <p:nvPicPr>
          <p:cNvPr id="3" name="图片 2" descr="C:/Users/ljbg/AppData/Local/Temp/kaimatting/20200408230718/output_aiMatting_20200408230738.pngoutput_aiMatting_20200408230738"/>
          <p:cNvPicPr>
            <a:picLocks noChangeAspect="1"/>
          </p:cNvPicPr>
          <p:nvPr>
            <p:custDataLst>
              <p:tags r:id="rId1"/>
            </p:custDataLst>
          </p:nvPr>
        </p:nvPicPr>
        <p:blipFill>
          <a:blip r:embed="rId2"/>
          <a:stretch>
            <a:fillRect/>
          </a:stretch>
        </p:blipFill>
        <p:spPr>
          <a:xfrm>
            <a:off x="10412095" y="5034280"/>
            <a:ext cx="1257300" cy="1435100"/>
          </a:xfrm>
          <a:prstGeom prst="rect">
            <a:avLst/>
          </a:prstGeom>
        </p:spPr>
      </p:pic>
      <p:sp>
        <p:nvSpPr>
          <p:cNvPr id="6" name="文本框 5"/>
          <p:cNvSpPr txBox="1"/>
          <p:nvPr/>
        </p:nvSpPr>
        <p:spPr>
          <a:xfrm>
            <a:off x="6613525" y="5810250"/>
            <a:ext cx="3566160" cy="521970"/>
          </a:xfrm>
          <a:prstGeom prst="rect">
            <a:avLst/>
          </a:prstGeom>
          <a:noFill/>
        </p:spPr>
        <p:txBody>
          <a:bodyPr wrap="square" rtlCol="0" anchor="t">
            <a:spAutoFit/>
          </a:bodyPr>
          <a:p>
            <a:r>
              <a:rPr kumimoji="1" lang="zh-CN" altLang="en-US" sz="2800" b="1">
                <a:solidFill>
                  <a:schemeClr val="bg1"/>
                </a:solidFill>
                <a:latin typeface="汉仪铸字超然体简" panose="00020600040101010101" charset="-122"/>
                <a:ea typeface="汉仪铸字超然体简" panose="00020600040101010101" charset="-122"/>
                <a:sym typeface="+mn-ea"/>
              </a:rPr>
              <a:t>法律，生命的保护伞</a:t>
            </a:r>
            <a:endParaRPr kumimoji="1" lang="zh-CN" altLang="en-US" sz="2800" b="1">
              <a:solidFill>
                <a:schemeClr val="bg1"/>
              </a:solidFill>
              <a:latin typeface="汉仪铸字超然体简" panose="00020600040101010101" charset="-122"/>
              <a:ea typeface="汉仪铸字超然体简" panose="00020600040101010101" charset="-122"/>
              <a:sym typeface="+mn-ea"/>
            </a:endParaRPr>
          </a:p>
        </p:txBody>
      </p:sp>
      <p:sp>
        <p:nvSpPr>
          <p:cNvPr id="15367" name="Text Box 7"/>
          <p:cNvSpPr txBox="1"/>
          <p:nvPr/>
        </p:nvSpPr>
        <p:spPr>
          <a:xfrm>
            <a:off x="1003300" y="2090420"/>
            <a:ext cx="10186035" cy="2676525"/>
          </a:xfrm>
          <a:prstGeom prst="rect">
            <a:avLst/>
          </a:prstGeom>
          <a:noFill/>
          <a:ln w="9525">
            <a:noFill/>
          </a:ln>
        </p:spPr>
        <p:txBody>
          <a:bodyPr wrap="square">
            <a:spAutoFit/>
          </a:bodyPr>
          <a:p>
            <a:pPr algn="l">
              <a:spcBef>
                <a:spcPct val="50000"/>
              </a:spcBef>
              <a:buClrTx/>
              <a:buSzTx/>
              <a:buFontTx/>
            </a:pPr>
            <a:r>
              <a:rPr lang="en-US" altLang="zh-CN" sz="2800" dirty="0">
                <a:solidFill>
                  <a:schemeClr val="bg1"/>
                </a:solidFill>
                <a:latin typeface="楷体" panose="02010609060101010101" charset="-122"/>
                <a:ea typeface="楷体" panose="02010609060101010101" charset="-122"/>
                <a:cs typeface="楷体" panose="02010609060101010101" charset="-122"/>
              </a:rPr>
              <a:t>    </a:t>
            </a:r>
            <a:r>
              <a:rPr lang="zh-CN" altLang="en-US" sz="2800" dirty="0">
                <a:solidFill>
                  <a:schemeClr val="bg1"/>
                </a:solidFill>
                <a:latin typeface="楷体_GB2312" pitchFamily="49" charset="-122"/>
                <a:ea typeface="楷体_GB2312" pitchFamily="49" charset="-122"/>
                <a:sym typeface="+mn-ea"/>
              </a:rPr>
              <a:t>未成年人的犯罪，早已不是一个新鲜的话题，但是为什么这些年来愈演愈烈，这不得不使我们反思。在一些震惊全国的大案迷案背后，站着的竟然是一个个稚气未脱的孩子，这带给我们的惊讶一点也不会小于他们所制造的案件，甚至超过案件。事实摆在面前，我们不得不正视，更准确的说，我们必须得正视，必须得反思：这些孩子是怎么了？</a:t>
            </a:r>
            <a:endParaRPr lang="zh-CN" altLang="en-US" sz="2800" dirty="0">
              <a:solidFill>
                <a:schemeClr val="bg1"/>
              </a:solidFill>
              <a:latin typeface="楷体_GB2312" pitchFamily="49" charset="-122"/>
              <a:ea typeface="楷体_GB2312" pitchFamily="49" charset="-122"/>
              <a:sym typeface="+mn-ea"/>
            </a:endParaRPr>
          </a:p>
        </p:txBody>
      </p:sp>
      <p:sp>
        <p:nvSpPr>
          <p:cNvPr id="16386" name="Rectangle 2"/>
          <p:cNvSpPr>
            <a:spLocks noGrp="1" noRot="1"/>
          </p:cNvSpPr>
          <p:nvPr/>
        </p:nvSpPr>
        <p:spPr>
          <a:xfrm>
            <a:off x="301625" y="685800"/>
            <a:ext cx="8540750" cy="1143000"/>
          </a:xfrm>
          <a:prstGeom prst="rect">
            <a:avLst/>
          </a:prstGeom>
          <a:noFill/>
          <a:ln w="9525">
            <a:noFill/>
          </a:ln>
        </p:spPr>
        <p:txBody>
          <a:bodyPr vert="horz" wrap="square" lIns="91440" tIns="45720" rIns="91440" bIns="45720"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eaLnBrk="1" hangingPunct="1"/>
            <a:r>
              <a:rPr lang="zh-CN" altLang="en-US" sz="4000" dirty="0">
                <a:solidFill>
                  <a:schemeClr val="bg1"/>
                </a:solidFill>
                <a:ea typeface="楷体_GB2312" pitchFamily="49" charset="-122"/>
              </a:rPr>
              <a:t>对未成年人犯罪的思考</a:t>
            </a:r>
            <a:endParaRPr lang="zh-CN" altLang="en-US" sz="4000" dirty="0">
              <a:solidFill>
                <a:schemeClr val="bg1"/>
              </a:solidFill>
              <a:ea typeface="楷体_GB2312"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67"/>
                                        </p:tgtEl>
                                        <p:attrNameLst>
                                          <p:attrName>style.visibility</p:attrName>
                                        </p:attrNameLst>
                                      </p:cBhvr>
                                      <p:to>
                                        <p:strVal val="visible"/>
                                      </p:to>
                                    </p:set>
                                    <p:anim calcmode="discrete" valueType="clr">
                                      <p:cBhvr override="childStyle">
                                        <p:cTn id="7" dur="80"/>
                                        <p:tgtEl>
                                          <p:spTgt spid="153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7"/>
                                        </p:tgtEl>
                                        <p:attrNameLst>
                                          <p:attrName>fillcolor</p:attrName>
                                        </p:attrNameLst>
                                      </p:cBhvr>
                                      <p:tavLst>
                                        <p:tav tm="0">
                                          <p:val>
                                            <p:clrVal>
                                              <a:schemeClr val="accent2"/>
                                            </p:clrVal>
                                          </p:val>
                                        </p:tav>
                                        <p:tav tm="50000">
                                          <p:val>
                                            <p:clrVal>
                                              <a:schemeClr val="hlink"/>
                                            </p:clrVal>
                                          </p:val>
                                        </p:tav>
                                      </p:tavLst>
                                    </p:anim>
                                    <p:set>
                                      <p:cBhvr>
                                        <p:cTn id="9" dur="80"/>
                                        <p:tgtEl>
                                          <p:spTgt spid="15367"/>
                                        </p:tgtEl>
                                        <p:attrNameLst>
                                          <p:attrName>fill.type</p:attrName>
                                        </p:attrNameLst>
                                      </p:cBhvr>
                                      <p:to>
                                        <p:strVal val="solid"/>
                                      </p:to>
                                    </p:set>
                                  </p:childTnLst>
                                </p:cTn>
                              </p:par>
                              <p:par>
                                <p:cTn id="10" presetID="51" presetClass="entr" presetSubtype="0" fill="hold" grpId="0" nodeType="withEffect">
                                  <p:stCondLst>
                                    <p:cond delay="0"/>
                                  </p:stCondLst>
                                  <p:childTnLst>
                                    <p:set>
                                      <p:cBhvr>
                                        <p:cTn id="11" dur="indefinite" fill="hold">
                                          <p:stCondLst>
                                            <p:cond delay="0"/>
                                          </p:stCondLst>
                                        </p:cTn>
                                        <p:tgtEl>
                                          <p:spTgt spid="16386"/>
                                        </p:tgtEl>
                                        <p:attrNameLst>
                                          <p:attrName>style.visibility</p:attrName>
                                        </p:attrNameLst>
                                      </p:cBhvr>
                                      <p:to>
                                        <p:strVal val="visible"/>
                                      </p:to>
                                    </p:set>
                                    <p:animEffect transition="in" filter="fade">
                                      <p:cBhvr>
                                        <p:cTn id="12" dur="767" decel="100000"/>
                                        <p:tgtEl>
                                          <p:spTgt spid="16386"/>
                                        </p:tgtEl>
                                      </p:cBhvr>
                                    </p:animEffect>
                                    <p:animScale>
                                      <p:cBhvr>
                                        <p:cTn id="13" dur="767" decel="100000"/>
                                        <p:tgtEl>
                                          <p:spTgt spid="16386"/>
                                        </p:tgtEl>
                                      </p:cBhvr>
                                      <p:from x="10000" y="10000"/>
                                      <p:to x="200000" y="450000"/>
                                    </p:animScale>
                                    <p:animScale>
                                      <p:cBhvr>
                                        <p:cTn id="14" dur="1228" accel="100000" fill="hold">
                                          <p:stCondLst>
                                            <p:cond delay="767"/>
                                          </p:stCondLst>
                                        </p:cTn>
                                        <p:tgtEl>
                                          <p:spTgt spid="16386"/>
                                        </p:tgtEl>
                                      </p:cBhvr>
                                      <p:from x="200000" y="450000"/>
                                      <p:to x="100000" y="100000"/>
                                    </p:animScale>
                                    <p:set>
                                      <p:cBhvr>
                                        <p:cTn id="15" dur="767" fill="hold"/>
                                        <p:tgtEl>
                                          <p:spTgt spid="16386"/>
                                        </p:tgtEl>
                                        <p:attrNameLst>
                                          <p:attrName>ppt_x</p:attrName>
                                        </p:attrNameLst>
                                      </p:cBhvr>
                                      <p:to>
                                        <p:strVal val="(0.5)"/>
                                      </p:to>
                                    </p:set>
                                    <p:anim from="(0.5)" to="(#ppt_x)" calcmode="lin" valueType="num">
                                      <p:cBhvr>
                                        <p:cTn id="16" dur="1228" accel="100000" fill="hold">
                                          <p:stCondLst>
                                            <p:cond delay="767"/>
                                          </p:stCondLst>
                                        </p:cTn>
                                        <p:tgtEl>
                                          <p:spTgt spid="16386"/>
                                        </p:tgtEl>
                                        <p:attrNameLst>
                                          <p:attrName>ppt_x</p:attrName>
                                        </p:attrNameLst>
                                      </p:cBhvr>
                                    </p:anim>
                                    <p:set>
                                      <p:cBhvr>
                                        <p:cTn id="17" dur="767" fill="hold"/>
                                        <p:tgtEl>
                                          <p:spTgt spid="16386"/>
                                        </p:tgtEl>
                                        <p:attrNameLst>
                                          <p:attrName>ppt_y</p:attrName>
                                        </p:attrNameLst>
                                      </p:cBhvr>
                                      <p:to>
                                        <p:strVal val="(#ppt_y+0.4)"/>
                                      </p:to>
                                    </p:set>
                                    <p:anim from="(#ppt_y+0.4)" to="(#ppt_y)" calcmode="lin" valueType="num">
                                      <p:cBhvr>
                                        <p:cTn id="18" dur="1228" accel="100000" fill="hold">
                                          <p:stCondLst>
                                            <p:cond delay="767"/>
                                          </p:stCondLst>
                                        </p:cTn>
                                        <p:tgtEl>
                                          <p:spTgt spid="1638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63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2532" name="WordArt 5"/>
          <p:cNvSpPr>
            <a:spLocks noTextEdit="1"/>
          </p:cNvSpPr>
          <p:nvPr/>
        </p:nvSpPr>
        <p:spPr>
          <a:xfrm>
            <a:off x="3779838" y="333375"/>
            <a:ext cx="1439862" cy="457200"/>
          </a:xfrm>
          <a:prstGeom prst="rect">
            <a:avLst/>
          </a:prstGeom>
        </p:spPr>
        <p:txBody>
          <a:bodyPr wrap="none" fromWordArt="1">
            <a:prstTxWarp prst="textPlain">
              <a:avLst>
                <a:gd name="adj" fmla="val 50000"/>
              </a:avLst>
            </a:prstTxWarp>
            <a:normAutofit fontScale="60000"/>
          </a:bodyPr>
          <a:p>
            <a:pPr algn="ctr" eaLnBrk="0" hangingPunct="0"/>
            <a:r>
              <a:rPr lang="zh-CN" altLang="en-US" sz="3600" spc="720">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宋体" panose="02010600030101010101" pitchFamily="2" charset="-122"/>
                <a:ea typeface="宋体" panose="02010600030101010101" pitchFamily="2" charset="-122"/>
              </a:rPr>
              <a:t>小游戏</a:t>
            </a:r>
            <a:endParaRPr lang="zh-CN" altLang="en-US" sz="3600" spc="720">
              <a:gradFill rotWithShape="1">
                <a:gsLst>
                  <a:gs pos="0">
                    <a:srgbClr val="AAAAAA"/>
                  </a:gs>
                  <a:gs pos="100000">
                    <a:srgbClr val="FFFFFF"/>
                  </a:gs>
                </a:gsLst>
                <a:lin ang="5400000" scaled="1"/>
                <a:tileRect/>
              </a:gradFill>
              <a:effectLst>
                <a:outerShdw dist="45791" dir="3378595" algn="ctr" rotWithShape="0">
                  <a:srgbClr val="4D4D4D">
                    <a:alpha val="79999"/>
                  </a:srgbClr>
                </a:outerShdw>
              </a:effectLst>
              <a:latin typeface="宋体" panose="02010600030101010101" pitchFamily="2" charset="-122"/>
              <a:ea typeface="宋体" panose="02010600030101010101" pitchFamily="2" charset="-122"/>
            </a:endParaRPr>
          </a:p>
        </p:txBody>
      </p:sp>
      <p:sp>
        <p:nvSpPr>
          <p:cNvPr id="10246" name="Text Box 6"/>
          <p:cNvSpPr txBox="1"/>
          <p:nvPr/>
        </p:nvSpPr>
        <p:spPr>
          <a:xfrm>
            <a:off x="684530" y="981075"/>
            <a:ext cx="10811510" cy="953135"/>
          </a:xfrm>
          <a:prstGeom prst="rect">
            <a:avLst/>
          </a:prstGeom>
          <a:noFill/>
          <a:ln w="9525">
            <a:noFill/>
          </a:ln>
        </p:spPr>
        <p:txBody>
          <a:bodyPr wrap="square">
            <a:spAutoFit/>
          </a:bodyPr>
          <a:p>
            <a:pPr>
              <a:spcBef>
                <a:spcPct val="50000"/>
              </a:spcBef>
            </a:pPr>
            <a:r>
              <a:rPr lang="en-US" altLang="zh-CN" dirty="0">
                <a:latin typeface="Arial" panose="020B0604020202020204" pitchFamily="34" charset="0"/>
                <a:ea typeface="楷体_GB2312" pitchFamily="49" charset="-122"/>
              </a:rPr>
              <a:t>          </a:t>
            </a:r>
            <a:r>
              <a:rPr lang="zh-CN" altLang="en-US" sz="2800" dirty="0">
                <a:latin typeface="Arial" panose="020B0604020202020204" pitchFamily="34" charset="0"/>
                <a:ea typeface="楷体_GB2312" pitchFamily="49" charset="-122"/>
              </a:rPr>
              <a:t>请同学们写出自己知道的法律条款，每个大组派出一名代表。如果有同学知道代表没写的答案可以上去添加。</a:t>
            </a:r>
            <a:endParaRPr lang="zh-CN" altLang="en-US" sz="2800" dirty="0">
              <a:latin typeface="Arial" panose="020B0604020202020204" pitchFamily="34" charset="0"/>
              <a:ea typeface="楷体_GB2312" pitchFamily="49" charset="-122"/>
            </a:endParaRPr>
          </a:p>
        </p:txBody>
      </p:sp>
      <p:sp>
        <p:nvSpPr>
          <p:cNvPr id="10247" name="Rectangle 7"/>
          <p:cNvSpPr/>
          <p:nvPr/>
        </p:nvSpPr>
        <p:spPr>
          <a:xfrm>
            <a:off x="1071563" y="2179320"/>
            <a:ext cx="7762875" cy="523875"/>
          </a:xfrm>
          <a:prstGeom prst="rect">
            <a:avLst/>
          </a:prstGeom>
          <a:noFill/>
          <a:ln w="9525">
            <a:noFill/>
          </a:ln>
        </p:spPr>
        <p:txBody>
          <a:bodyPr wrap="none">
            <a:spAutoFit/>
          </a:bodyPr>
          <a:p>
            <a:pPr>
              <a:spcBef>
                <a:spcPct val="50000"/>
              </a:spcBef>
            </a:pPr>
            <a:r>
              <a:rPr lang="zh-CN" altLang="en-US" sz="2800" dirty="0">
                <a:latin typeface="Arial" panose="020B0604020202020204" pitchFamily="34" charset="0"/>
                <a:ea typeface="楷体_GB2312" pitchFamily="49" charset="-122"/>
              </a:rPr>
              <a:t>   但是游戏中要安静，不可以大声喧哗、打闹。</a:t>
            </a:r>
            <a:endParaRPr lang="zh-CN" altLang="en-US" sz="2800" dirty="0">
              <a:latin typeface="Arial" panose="020B0604020202020204" pitchFamily="34" charset="0"/>
              <a:ea typeface="楷体_GB2312" pitchFamily="49" charset="-122"/>
            </a:endParaRPr>
          </a:p>
        </p:txBody>
      </p:sp>
      <p:sp>
        <p:nvSpPr>
          <p:cNvPr id="10250" name="Text Box 10"/>
          <p:cNvSpPr txBox="1"/>
          <p:nvPr/>
        </p:nvSpPr>
        <p:spPr>
          <a:xfrm>
            <a:off x="3780155" y="3460750"/>
            <a:ext cx="6987540" cy="1599565"/>
          </a:xfrm>
          <a:prstGeom prst="rect">
            <a:avLst/>
          </a:prstGeom>
          <a:noFill/>
          <a:ln w="9525">
            <a:noFill/>
          </a:ln>
        </p:spPr>
        <p:txBody>
          <a:bodyPr wrap="square">
            <a:spAutoFit/>
          </a:bodyPr>
          <a:p>
            <a:pPr>
              <a:spcBef>
                <a:spcPct val="50000"/>
              </a:spcBef>
            </a:pPr>
            <a:r>
              <a:rPr lang="en-US" altLang="zh-CN" dirty="0">
                <a:latin typeface="Arial" panose="020B0604020202020204" pitchFamily="34" charset="0"/>
                <a:ea typeface="楷体_GB2312" pitchFamily="49" charset="-122"/>
              </a:rPr>
              <a:t>          </a:t>
            </a:r>
            <a:r>
              <a:rPr lang="zh-CN" altLang="en-US" sz="2800" dirty="0">
                <a:latin typeface="Arial" panose="020B0604020202020204" pitchFamily="34" charset="0"/>
                <a:ea typeface="楷体_GB2312" pitchFamily="49" charset="-122"/>
              </a:rPr>
              <a:t>未成年人的父母对未成年人不得放任不管，不得迫使其离家出走。</a:t>
            </a:r>
            <a:endParaRPr lang="zh-CN" altLang="en-US" sz="2800" dirty="0">
              <a:latin typeface="Arial" panose="020B0604020202020204" pitchFamily="34" charset="0"/>
              <a:ea typeface="楷体_GB2312" pitchFamily="49" charset="-122"/>
            </a:endParaRPr>
          </a:p>
          <a:p>
            <a:pPr>
              <a:spcBef>
                <a:spcPct val="50000"/>
              </a:spcBef>
            </a:pPr>
            <a:r>
              <a:rPr lang="en-US" altLang="zh-CN" sz="2800" dirty="0">
                <a:latin typeface="Arial" panose="020B0604020202020204" pitchFamily="34" charset="0"/>
                <a:ea typeface="楷体_GB2312" pitchFamily="49" charset="-122"/>
              </a:rPr>
              <a:t>——</a:t>
            </a:r>
            <a:r>
              <a:rPr lang="zh-CN" altLang="en-US" sz="2800" dirty="0">
                <a:latin typeface="Arial" panose="020B0604020202020204" pitchFamily="34" charset="0"/>
                <a:ea typeface="楷体_GB2312" pitchFamily="49" charset="-122"/>
              </a:rPr>
              <a:t>来自</a:t>
            </a:r>
            <a:r>
              <a:rPr lang="en-US" altLang="zh-CN" sz="2800" dirty="0">
                <a:latin typeface="Arial" panose="020B0604020202020204" pitchFamily="34" charset="0"/>
                <a:ea typeface="楷体_GB2312" pitchFamily="49" charset="-122"/>
              </a:rPr>
              <a:t>《</a:t>
            </a:r>
            <a:r>
              <a:rPr lang="zh-CN" altLang="en-US" sz="2800" dirty="0">
                <a:latin typeface="Arial" panose="020B0604020202020204" pitchFamily="34" charset="0"/>
                <a:ea typeface="楷体_GB2312" pitchFamily="49" charset="-122"/>
              </a:rPr>
              <a:t>预防未成年犯罪法</a:t>
            </a:r>
            <a:r>
              <a:rPr lang="en-US" altLang="zh-CN" sz="2800" dirty="0">
                <a:latin typeface="Arial" panose="020B0604020202020204" pitchFamily="34" charset="0"/>
                <a:ea typeface="楷体_GB2312" pitchFamily="49" charset="-122"/>
              </a:rPr>
              <a:t>》</a:t>
            </a:r>
            <a:r>
              <a:rPr lang="zh-CN" altLang="en-US" sz="2800" dirty="0">
                <a:latin typeface="Arial" panose="020B0604020202020204" pitchFamily="34" charset="0"/>
                <a:ea typeface="楷体_GB2312" pitchFamily="49" charset="-122"/>
              </a:rPr>
              <a:t>第二十条</a:t>
            </a:r>
            <a:endParaRPr lang="zh-CN" altLang="en-US" sz="2800" dirty="0">
              <a:latin typeface="Arial" panose="020B0604020202020204" pitchFamily="34" charset="0"/>
              <a:ea typeface="楷体_GB2312" pitchFamily="49" charset="-122"/>
            </a:endParaRPr>
          </a:p>
        </p:txBody>
      </p:sp>
      <p:pic>
        <p:nvPicPr>
          <p:cNvPr id="10249" name="Picture 9" descr="50"/>
          <p:cNvPicPr>
            <a:picLocks noChangeAspect="1"/>
          </p:cNvPicPr>
          <p:nvPr/>
        </p:nvPicPr>
        <p:blipFill>
          <a:blip r:embed="rId2"/>
          <a:stretch>
            <a:fillRect/>
          </a:stretch>
        </p:blipFill>
        <p:spPr>
          <a:xfrm>
            <a:off x="1239203" y="2852738"/>
            <a:ext cx="2333625" cy="36004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ipe(down)">
                                      <p:cBhvr>
                                        <p:cTn id="7" dur="290">
                                          <p:stCondLst>
                                            <p:cond delay="0"/>
                                          </p:stCondLst>
                                        </p:cTn>
                                        <p:tgtEl>
                                          <p:spTgt spid="22532"/>
                                        </p:tgtEl>
                                      </p:cBhvr>
                                    </p:animEffect>
                                    <p:anim calcmode="lin" valueType="num">
                                      <p:cBhvr>
                                        <p:cTn id="8" dur="911" tmFilter="0,0; 0.14,0.36; 0.43,0.73; 0.71,0.91; 1.0,1.0">
                                          <p:stCondLst>
                                            <p:cond delay="0"/>
                                          </p:stCondLst>
                                        </p:cTn>
                                        <p:tgtEl>
                                          <p:spTgt spid="2253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2532"/>
                                        </p:tgtEl>
                                        <p:attrNameLst>
                                          <p:attrName>ppt_y</p:attrName>
                                        </p:attrNameLst>
                                      </p:cBhvr>
                                      <p:tavLst>
                                        <p:tav tm="0" fmla="#ppt_y-sin(pi*$)/3">
                                          <p:val>
                                            <p:fltVal val="0.500000"/>
                                          </p:val>
                                        </p:tav>
                                        <p:tav tm="100000">
                                          <p:val>
                                            <p:fltVal val="1.000000"/>
                                          </p:val>
                                        </p:tav>
                                      </p:tavLst>
                                    </p:anim>
                                    <p:anim calcmode="lin" valueType="num">
                                      <p:cBhvr>
                                        <p:cTn id="10" dur="332" tmFilter="0, 0; 0.125,0.2665; 0.25,0.4; 0.375,0.465; 0.5,0.5;  0.625,0.535; 0.75,0.6; 0.875,0.7335; 1,1">
                                          <p:stCondLst>
                                            <p:cond delay="332"/>
                                          </p:stCondLst>
                                        </p:cTn>
                                        <p:tgtEl>
                                          <p:spTgt spid="22532"/>
                                        </p:tgtEl>
                                        <p:attrNameLst>
                                          <p:attrName>ppt_y</p:attrName>
                                        </p:attrNameLst>
                                      </p:cBhvr>
                                      <p:tavLst>
                                        <p:tav tm="0" fmla="#ppt_y-sin(pi*$)/9">
                                          <p:val>
                                            <p:fltVal val="0.000000"/>
                                          </p:val>
                                        </p:tav>
                                        <p:tav tm="100000">
                                          <p:val>
                                            <p:fltVal val="1.000000"/>
                                          </p:val>
                                        </p:tav>
                                      </p:tavLst>
                                    </p:anim>
                                    <p:anim calcmode="lin" valueType="num">
                                      <p:cBhvr>
                                        <p:cTn id="11" dur="166" tmFilter="0, 0; 0.125,0.2665; 0.25,0.4; 0.375,0.465; 0.5,0.5;  0.625,0.535; 0.75,0.6; 0.875,0.7335; 1,1">
                                          <p:stCondLst>
                                            <p:cond delay="662"/>
                                          </p:stCondLst>
                                        </p:cTn>
                                        <p:tgtEl>
                                          <p:spTgt spid="22532"/>
                                        </p:tgtEl>
                                        <p:attrNameLst>
                                          <p:attrName>ppt_y</p:attrName>
                                        </p:attrNameLst>
                                      </p:cBhvr>
                                      <p:tavLst>
                                        <p:tav tm="0" fmla="#ppt_y-sin(pi*$)/27">
                                          <p:val>
                                            <p:fltVal val="0.000000"/>
                                          </p:val>
                                        </p:tav>
                                        <p:tav tm="100000">
                                          <p:val>
                                            <p:fltVal val="1.000000"/>
                                          </p:val>
                                        </p:tav>
                                      </p:tavLst>
                                    </p:anim>
                                    <p:anim calcmode="lin" valueType="num">
                                      <p:cBhvr>
                                        <p:cTn id="12" dur="82" tmFilter="0, 0; 0.125,0.2665; 0.25,0.4; 0.375,0.465; 0.5,0.5;  0.625,0.535; 0.75,0.6; 0.875,0.7335; 1,1">
                                          <p:stCondLst>
                                            <p:cond delay="828"/>
                                          </p:stCondLst>
                                        </p:cTn>
                                        <p:tgtEl>
                                          <p:spTgt spid="22532"/>
                                        </p:tgtEl>
                                        <p:attrNameLst>
                                          <p:attrName>ppt_y</p:attrName>
                                        </p:attrNameLst>
                                      </p:cBhvr>
                                      <p:tavLst>
                                        <p:tav tm="0" fmla="#ppt_y-sin(pi*$)/81">
                                          <p:val>
                                            <p:fltVal val="0.000000"/>
                                          </p:val>
                                        </p:tav>
                                        <p:tav tm="100000">
                                          <p:val>
                                            <p:fltVal val="1.000000"/>
                                          </p:val>
                                        </p:tav>
                                      </p:tavLst>
                                    </p:anim>
                                    <p:animScale>
                                      <p:cBhvr>
                                        <p:cTn id="13" dur="13">
                                          <p:stCondLst>
                                            <p:cond delay="325"/>
                                          </p:stCondLst>
                                        </p:cTn>
                                        <p:tgtEl>
                                          <p:spTgt spid="22532"/>
                                        </p:tgtEl>
                                      </p:cBhvr>
                                      <p:to x="100000" y="60000"/>
                                    </p:animScale>
                                    <p:animScale>
                                      <p:cBhvr>
                                        <p:cTn id="14" dur="83" decel="50000">
                                          <p:stCondLst>
                                            <p:cond delay="338"/>
                                          </p:stCondLst>
                                        </p:cTn>
                                        <p:tgtEl>
                                          <p:spTgt spid="22532"/>
                                        </p:tgtEl>
                                      </p:cBhvr>
                                      <p:to x="100000" y="100000"/>
                                    </p:animScale>
                                    <p:animScale>
                                      <p:cBhvr>
                                        <p:cTn id="15" dur="13">
                                          <p:stCondLst>
                                            <p:cond delay="656"/>
                                          </p:stCondLst>
                                        </p:cTn>
                                        <p:tgtEl>
                                          <p:spTgt spid="22532"/>
                                        </p:tgtEl>
                                      </p:cBhvr>
                                      <p:to x="100000" y="80000"/>
                                    </p:animScale>
                                    <p:animScale>
                                      <p:cBhvr>
                                        <p:cTn id="16" dur="83" decel="50000">
                                          <p:stCondLst>
                                            <p:cond delay="669"/>
                                          </p:stCondLst>
                                        </p:cTn>
                                        <p:tgtEl>
                                          <p:spTgt spid="22532"/>
                                        </p:tgtEl>
                                      </p:cBhvr>
                                      <p:to x="100000" y="100000"/>
                                    </p:animScale>
                                    <p:animScale>
                                      <p:cBhvr>
                                        <p:cTn id="17" dur="13">
                                          <p:stCondLst>
                                            <p:cond delay="821"/>
                                          </p:stCondLst>
                                        </p:cTn>
                                        <p:tgtEl>
                                          <p:spTgt spid="22532"/>
                                        </p:tgtEl>
                                      </p:cBhvr>
                                      <p:to x="100000" y="90000"/>
                                    </p:animScale>
                                    <p:animScale>
                                      <p:cBhvr>
                                        <p:cTn id="18" dur="83" decel="50000">
                                          <p:stCondLst>
                                            <p:cond delay="834"/>
                                          </p:stCondLst>
                                        </p:cTn>
                                        <p:tgtEl>
                                          <p:spTgt spid="22532"/>
                                        </p:tgtEl>
                                      </p:cBhvr>
                                      <p:to x="100000" y="100000"/>
                                    </p:animScale>
                                    <p:animScale>
                                      <p:cBhvr>
                                        <p:cTn id="19" dur="13">
                                          <p:stCondLst>
                                            <p:cond delay="904"/>
                                          </p:stCondLst>
                                        </p:cTn>
                                        <p:tgtEl>
                                          <p:spTgt spid="22532"/>
                                        </p:tgtEl>
                                      </p:cBhvr>
                                      <p:to x="100000" y="95000"/>
                                    </p:animScale>
                                    <p:animScale>
                                      <p:cBhvr>
                                        <p:cTn id="20" dur="83" decel="50000">
                                          <p:stCondLst>
                                            <p:cond delay="917"/>
                                          </p:stCondLst>
                                        </p:cTn>
                                        <p:tgtEl>
                                          <p:spTgt spid="2253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246"/>
                                        </p:tgtEl>
                                        <p:attrNameLst>
                                          <p:attrName>style.visibility</p:attrName>
                                        </p:attrNameLst>
                                      </p:cBhvr>
                                      <p:to>
                                        <p:strVal val="visible"/>
                                      </p:to>
                                    </p:set>
                                    <p:animEffect transition="in" filter="wipe(down)">
                                      <p:cBhvr>
                                        <p:cTn id="25" dur="290">
                                          <p:stCondLst>
                                            <p:cond delay="0"/>
                                          </p:stCondLst>
                                        </p:cTn>
                                        <p:tgtEl>
                                          <p:spTgt spid="10246"/>
                                        </p:tgtEl>
                                      </p:cBhvr>
                                    </p:animEffect>
                                    <p:anim calcmode="lin" valueType="num">
                                      <p:cBhvr>
                                        <p:cTn id="26" dur="911" tmFilter="0,0; 0.14,0.36; 0.43,0.73; 0.71,0.91; 1.0,1.0">
                                          <p:stCondLst>
                                            <p:cond delay="0"/>
                                          </p:stCondLst>
                                        </p:cTn>
                                        <p:tgtEl>
                                          <p:spTgt spid="10246"/>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10246"/>
                                        </p:tgtEl>
                                        <p:attrNameLst>
                                          <p:attrName>ppt_y</p:attrName>
                                        </p:attrNameLst>
                                      </p:cBhvr>
                                      <p:tavLst>
                                        <p:tav tm="0" fmla="#ppt_y-sin(pi*$)/3">
                                          <p:val>
                                            <p:fltVal val="0.500000"/>
                                          </p:val>
                                        </p:tav>
                                        <p:tav tm="100000">
                                          <p:val>
                                            <p:fltVal val="1.000000"/>
                                          </p:val>
                                        </p:tav>
                                      </p:tavLst>
                                    </p:anim>
                                    <p:anim calcmode="lin" valueType="num">
                                      <p:cBhvr>
                                        <p:cTn id="28" dur="332" tmFilter="0, 0; 0.125,0.2665; 0.25,0.4; 0.375,0.465; 0.5,0.5;  0.625,0.535; 0.75,0.6; 0.875,0.7335; 1,1">
                                          <p:stCondLst>
                                            <p:cond delay="332"/>
                                          </p:stCondLst>
                                        </p:cTn>
                                        <p:tgtEl>
                                          <p:spTgt spid="10246"/>
                                        </p:tgtEl>
                                        <p:attrNameLst>
                                          <p:attrName>ppt_y</p:attrName>
                                        </p:attrNameLst>
                                      </p:cBhvr>
                                      <p:tavLst>
                                        <p:tav tm="0" fmla="#ppt_y-sin(pi*$)/9">
                                          <p:val>
                                            <p:fltVal val="0.000000"/>
                                          </p:val>
                                        </p:tav>
                                        <p:tav tm="100000">
                                          <p:val>
                                            <p:fltVal val="1.000000"/>
                                          </p:val>
                                        </p:tav>
                                      </p:tavLst>
                                    </p:anim>
                                    <p:anim calcmode="lin" valueType="num">
                                      <p:cBhvr>
                                        <p:cTn id="29" dur="166" tmFilter="0, 0; 0.125,0.2665; 0.25,0.4; 0.375,0.465; 0.5,0.5;  0.625,0.535; 0.75,0.6; 0.875,0.7335; 1,1">
                                          <p:stCondLst>
                                            <p:cond delay="662"/>
                                          </p:stCondLst>
                                        </p:cTn>
                                        <p:tgtEl>
                                          <p:spTgt spid="10246"/>
                                        </p:tgtEl>
                                        <p:attrNameLst>
                                          <p:attrName>ppt_y</p:attrName>
                                        </p:attrNameLst>
                                      </p:cBhvr>
                                      <p:tavLst>
                                        <p:tav tm="0" fmla="#ppt_y-sin(pi*$)/27">
                                          <p:val>
                                            <p:fltVal val="0.000000"/>
                                          </p:val>
                                        </p:tav>
                                        <p:tav tm="100000">
                                          <p:val>
                                            <p:fltVal val="1.000000"/>
                                          </p:val>
                                        </p:tav>
                                      </p:tavLst>
                                    </p:anim>
                                    <p:anim calcmode="lin" valueType="num">
                                      <p:cBhvr>
                                        <p:cTn id="30" dur="82" tmFilter="0, 0; 0.125,0.2665; 0.25,0.4; 0.375,0.465; 0.5,0.5;  0.625,0.535; 0.75,0.6; 0.875,0.7335; 1,1">
                                          <p:stCondLst>
                                            <p:cond delay="828"/>
                                          </p:stCondLst>
                                        </p:cTn>
                                        <p:tgtEl>
                                          <p:spTgt spid="10246"/>
                                        </p:tgtEl>
                                        <p:attrNameLst>
                                          <p:attrName>ppt_y</p:attrName>
                                        </p:attrNameLst>
                                      </p:cBhvr>
                                      <p:tavLst>
                                        <p:tav tm="0" fmla="#ppt_y-sin(pi*$)/81">
                                          <p:val>
                                            <p:fltVal val="0.000000"/>
                                          </p:val>
                                        </p:tav>
                                        <p:tav tm="100000">
                                          <p:val>
                                            <p:fltVal val="1.000000"/>
                                          </p:val>
                                        </p:tav>
                                      </p:tavLst>
                                    </p:anim>
                                    <p:animScale>
                                      <p:cBhvr>
                                        <p:cTn id="31" dur="13">
                                          <p:stCondLst>
                                            <p:cond delay="325"/>
                                          </p:stCondLst>
                                        </p:cTn>
                                        <p:tgtEl>
                                          <p:spTgt spid="10246"/>
                                        </p:tgtEl>
                                      </p:cBhvr>
                                      <p:to x="100000" y="60000"/>
                                    </p:animScale>
                                    <p:animScale>
                                      <p:cBhvr>
                                        <p:cTn id="32" dur="83" decel="50000">
                                          <p:stCondLst>
                                            <p:cond delay="338"/>
                                          </p:stCondLst>
                                        </p:cTn>
                                        <p:tgtEl>
                                          <p:spTgt spid="10246"/>
                                        </p:tgtEl>
                                      </p:cBhvr>
                                      <p:to x="100000" y="100000"/>
                                    </p:animScale>
                                    <p:animScale>
                                      <p:cBhvr>
                                        <p:cTn id="33" dur="13">
                                          <p:stCondLst>
                                            <p:cond delay="656"/>
                                          </p:stCondLst>
                                        </p:cTn>
                                        <p:tgtEl>
                                          <p:spTgt spid="10246"/>
                                        </p:tgtEl>
                                      </p:cBhvr>
                                      <p:to x="100000" y="80000"/>
                                    </p:animScale>
                                    <p:animScale>
                                      <p:cBhvr>
                                        <p:cTn id="34" dur="83" decel="50000">
                                          <p:stCondLst>
                                            <p:cond delay="669"/>
                                          </p:stCondLst>
                                        </p:cTn>
                                        <p:tgtEl>
                                          <p:spTgt spid="10246"/>
                                        </p:tgtEl>
                                      </p:cBhvr>
                                      <p:to x="100000" y="100000"/>
                                    </p:animScale>
                                    <p:animScale>
                                      <p:cBhvr>
                                        <p:cTn id="35" dur="13">
                                          <p:stCondLst>
                                            <p:cond delay="821"/>
                                          </p:stCondLst>
                                        </p:cTn>
                                        <p:tgtEl>
                                          <p:spTgt spid="10246"/>
                                        </p:tgtEl>
                                      </p:cBhvr>
                                      <p:to x="100000" y="90000"/>
                                    </p:animScale>
                                    <p:animScale>
                                      <p:cBhvr>
                                        <p:cTn id="36" dur="83" decel="50000">
                                          <p:stCondLst>
                                            <p:cond delay="834"/>
                                          </p:stCondLst>
                                        </p:cTn>
                                        <p:tgtEl>
                                          <p:spTgt spid="10246"/>
                                        </p:tgtEl>
                                      </p:cBhvr>
                                      <p:to x="100000" y="100000"/>
                                    </p:animScale>
                                    <p:animScale>
                                      <p:cBhvr>
                                        <p:cTn id="37" dur="13">
                                          <p:stCondLst>
                                            <p:cond delay="904"/>
                                          </p:stCondLst>
                                        </p:cTn>
                                        <p:tgtEl>
                                          <p:spTgt spid="10246"/>
                                        </p:tgtEl>
                                      </p:cBhvr>
                                      <p:to x="100000" y="95000"/>
                                    </p:animScale>
                                    <p:animScale>
                                      <p:cBhvr>
                                        <p:cTn id="38" dur="83" decel="50000">
                                          <p:stCondLst>
                                            <p:cond delay="917"/>
                                          </p:stCondLst>
                                        </p:cTn>
                                        <p:tgtEl>
                                          <p:spTgt spid="1024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0247"/>
                                        </p:tgtEl>
                                        <p:attrNameLst>
                                          <p:attrName>style.visibility</p:attrName>
                                        </p:attrNameLst>
                                      </p:cBhvr>
                                      <p:to>
                                        <p:strVal val="visible"/>
                                      </p:to>
                                    </p:set>
                                    <p:animEffect transition="in" filter="wipe(down)">
                                      <p:cBhvr>
                                        <p:cTn id="43" dur="290">
                                          <p:stCondLst>
                                            <p:cond delay="0"/>
                                          </p:stCondLst>
                                        </p:cTn>
                                        <p:tgtEl>
                                          <p:spTgt spid="10247"/>
                                        </p:tgtEl>
                                      </p:cBhvr>
                                    </p:animEffect>
                                    <p:anim calcmode="lin" valueType="num">
                                      <p:cBhvr>
                                        <p:cTn id="44" dur="911" tmFilter="0,0; 0.14,0.36; 0.43,0.73; 0.71,0.91; 1.0,1.0">
                                          <p:stCondLst>
                                            <p:cond delay="0"/>
                                          </p:stCondLst>
                                        </p:cTn>
                                        <p:tgtEl>
                                          <p:spTgt spid="10247"/>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10247"/>
                                        </p:tgtEl>
                                        <p:attrNameLst>
                                          <p:attrName>ppt_y</p:attrName>
                                        </p:attrNameLst>
                                      </p:cBhvr>
                                      <p:tavLst>
                                        <p:tav tm="0" fmla="#ppt_y-sin(pi*$)/3">
                                          <p:val>
                                            <p:fltVal val="0.500000"/>
                                          </p:val>
                                        </p:tav>
                                        <p:tav tm="100000">
                                          <p:val>
                                            <p:fltVal val="1.000000"/>
                                          </p:val>
                                        </p:tav>
                                      </p:tavLst>
                                    </p:anim>
                                    <p:anim calcmode="lin" valueType="num">
                                      <p:cBhvr>
                                        <p:cTn id="46" dur="332" tmFilter="0, 0; 0.125,0.2665; 0.25,0.4; 0.375,0.465; 0.5,0.5;  0.625,0.535; 0.75,0.6; 0.875,0.7335; 1,1">
                                          <p:stCondLst>
                                            <p:cond delay="332"/>
                                          </p:stCondLst>
                                        </p:cTn>
                                        <p:tgtEl>
                                          <p:spTgt spid="10247"/>
                                        </p:tgtEl>
                                        <p:attrNameLst>
                                          <p:attrName>ppt_y</p:attrName>
                                        </p:attrNameLst>
                                      </p:cBhvr>
                                      <p:tavLst>
                                        <p:tav tm="0" fmla="#ppt_y-sin(pi*$)/9">
                                          <p:val>
                                            <p:fltVal val="0.000000"/>
                                          </p:val>
                                        </p:tav>
                                        <p:tav tm="100000">
                                          <p:val>
                                            <p:fltVal val="1.000000"/>
                                          </p:val>
                                        </p:tav>
                                      </p:tavLst>
                                    </p:anim>
                                    <p:anim calcmode="lin" valueType="num">
                                      <p:cBhvr>
                                        <p:cTn id="47" dur="166" tmFilter="0, 0; 0.125,0.2665; 0.25,0.4; 0.375,0.465; 0.5,0.5;  0.625,0.535; 0.75,0.6; 0.875,0.7335; 1,1">
                                          <p:stCondLst>
                                            <p:cond delay="662"/>
                                          </p:stCondLst>
                                        </p:cTn>
                                        <p:tgtEl>
                                          <p:spTgt spid="10247"/>
                                        </p:tgtEl>
                                        <p:attrNameLst>
                                          <p:attrName>ppt_y</p:attrName>
                                        </p:attrNameLst>
                                      </p:cBhvr>
                                      <p:tavLst>
                                        <p:tav tm="0" fmla="#ppt_y-sin(pi*$)/27">
                                          <p:val>
                                            <p:fltVal val="0.000000"/>
                                          </p:val>
                                        </p:tav>
                                        <p:tav tm="100000">
                                          <p:val>
                                            <p:fltVal val="1.000000"/>
                                          </p:val>
                                        </p:tav>
                                      </p:tavLst>
                                    </p:anim>
                                    <p:anim calcmode="lin" valueType="num">
                                      <p:cBhvr>
                                        <p:cTn id="48" dur="82" tmFilter="0, 0; 0.125,0.2665; 0.25,0.4; 0.375,0.465; 0.5,0.5;  0.625,0.535; 0.75,0.6; 0.875,0.7335; 1,1">
                                          <p:stCondLst>
                                            <p:cond delay="828"/>
                                          </p:stCondLst>
                                        </p:cTn>
                                        <p:tgtEl>
                                          <p:spTgt spid="10247"/>
                                        </p:tgtEl>
                                        <p:attrNameLst>
                                          <p:attrName>ppt_y</p:attrName>
                                        </p:attrNameLst>
                                      </p:cBhvr>
                                      <p:tavLst>
                                        <p:tav tm="0" fmla="#ppt_y-sin(pi*$)/81">
                                          <p:val>
                                            <p:fltVal val="0.000000"/>
                                          </p:val>
                                        </p:tav>
                                        <p:tav tm="100000">
                                          <p:val>
                                            <p:fltVal val="1.000000"/>
                                          </p:val>
                                        </p:tav>
                                      </p:tavLst>
                                    </p:anim>
                                    <p:animScale>
                                      <p:cBhvr>
                                        <p:cTn id="49" dur="13">
                                          <p:stCondLst>
                                            <p:cond delay="325"/>
                                          </p:stCondLst>
                                        </p:cTn>
                                        <p:tgtEl>
                                          <p:spTgt spid="10247"/>
                                        </p:tgtEl>
                                      </p:cBhvr>
                                      <p:to x="100000" y="60000"/>
                                    </p:animScale>
                                    <p:animScale>
                                      <p:cBhvr>
                                        <p:cTn id="50" dur="83" decel="50000">
                                          <p:stCondLst>
                                            <p:cond delay="338"/>
                                          </p:stCondLst>
                                        </p:cTn>
                                        <p:tgtEl>
                                          <p:spTgt spid="10247"/>
                                        </p:tgtEl>
                                      </p:cBhvr>
                                      <p:to x="100000" y="100000"/>
                                    </p:animScale>
                                    <p:animScale>
                                      <p:cBhvr>
                                        <p:cTn id="51" dur="13">
                                          <p:stCondLst>
                                            <p:cond delay="656"/>
                                          </p:stCondLst>
                                        </p:cTn>
                                        <p:tgtEl>
                                          <p:spTgt spid="10247"/>
                                        </p:tgtEl>
                                      </p:cBhvr>
                                      <p:to x="100000" y="80000"/>
                                    </p:animScale>
                                    <p:animScale>
                                      <p:cBhvr>
                                        <p:cTn id="52" dur="83" decel="50000">
                                          <p:stCondLst>
                                            <p:cond delay="669"/>
                                          </p:stCondLst>
                                        </p:cTn>
                                        <p:tgtEl>
                                          <p:spTgt spid="10247"/>
                                        </p:tgtEl>
                                      </p:cBhvr>
                                      <p:to x="100000" y="100000"/>
                                    </p:animScale>
                                    <p:animScale>
                                      <p:cBhvr>
                                        <p:cTn id="53" dur="13">
                                          <p:stCondLst>
                                            <p:cond delay="821"/>
                                          </p:stCondLst>
                                        </p:cTn>
                                        <p:tgtEl>
                                          <p:spTgt spid="10247"/>
                                        </p:tgtEl>
                                      </p:cBhvr>
                                      <p:to x="100000" y="90000"/>
                                    </p:animScale>
                                    <p:animScale>
                                      <p:cBhvr>
                                        <p:cTn id="54" dur="83" decel="50000">
                                          <p:stCondLst>
                                            <p:cond delay="834"/>
                                          </p:stCondLst>
                                        </p:cTn>
                                        <p:tgtEl>
                                          <p:spTgt spid="10247"/>
                                        </p:tgtEl>
                                      </p:cBhvr>
                                      <p:to x="100000" y="100000"/>
                                    </p:animScale>
                                    <p:animScale>
                                      <p:cBhvr>
                                        <p:cTn id="55" dur="13">
                                          <p:stCondLst>
                                            <p:cond delay="904"/>
                                          </p:stCondLst>
                                        </p:cTn>
                                        <p:tgtEl>
                                          <p:spTgt spid="10247"/>
                                        </p:tgtEl>
                                      </p:cBhvr>
                                      <p:to x="100000" y="95000"/>
                                    </p:animScale>
                                    <p:animScale>
                                      <p:cBhvr>
                                        <p:cTn id="56" dur="83" decel="50000">
                                          <p:stCondLst>
                                            <p:cond delay="917"/>
                                          </p:stCondLst>
                                        </p:cTn>
                                        <p:tgtEl>
                                          <p:spTgt spid="1024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10250"/>
                                        </p:tgtEl>
                                        <p:attrNameLst>
                                          <p:attrName>style.visibility</p:attrName>
                                        </p:attrNameLst>
                                      </p:cBhvr>
                                      <p:to>
                                        <p:strVal val="visible"/>
                                      </p:to>
                                    </p:set>
                                    <p:anim calcmode="discrete" valueType="clr">
                                      <p:cBhvr override="childStyle">
                                        <p:cTn id="61" dur="80"/>
                                        <p:tgtEl>
                                          <p:spTgt spid="10250"/>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0250"/>
                                        </p:tgtEl>
                                        <p:attrNameLst>
                                          <p:attrName>fillcolor</p:attrName>
                                        </p:attrNameLst>
                                      </p:cBhvr>
                                      <p:tavLst>
                                        <p:tav tm="0">
                                          <p:val>
                                            <p:clrVal>
                                              <a:schemeClr val="accent2"/>
                                            </p:clrVal>
                                          </p:val>
                                        </p:tav>
                                        <p:tav tm="50000">
                                          <p:val>
                                            <p:clrVal>
                                              <a:schemeClr val="hlink"/>
                                            </p:clrVal>
                                          </p:val>
                                        </p:tav>
                                      </p:tavLst>
                                    </p:anim>
                                    <p:set>
                                      <p:cBhvr>
                                        <p:cTn id="63" dur="80"/>
                                        <p:tgtEl>
                                          <p:spTgt spid="10250"/>
                                        </p:tgtEl>
                                        <p:attrNameLst>
                                          <p:attrName>fill.type</p:attrName>
                                        </p:attrNameLst>
                                      </p:cBhvr>
                                      <p:to>
                                        <p:strVal val="solid"/>
                                      </p:to>
                                    </p:se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10249"/>
                                        </p:tgtEl>
                                        <p:attrNameLst>
                                          <p:attrName>style.visibility</p:attrName>
                                        </p:attrNameLst>
                                      </p:cBhvr>
                                      <p:to>
                                        <p:strVal val="visible"/>
                                      </p:to>
                                    </p:set>
                                    <p:animEffect transition="in" filter="dissolve">
                                      <p:cBhvr>
                                        <p:cTn id="68" dur="5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7" grpId="0"/>
      <p:bldP spid="1025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8" name="矩形 7"/>
          <p:cNvSpPr/>
          <p:nvPr/>
        </p:nvSpPr>
        <p:spPr>
          <a:xfrm>
            <a:off x="254000" y="245804"/>
            <a:ext cx="11671300" cy="639629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p:cNvSpPr txBox="1"/>
          <p:nvPr/>
        </p:nvSpPr>
        <p:spPr>
          <a:xfrm>
            <a:off x="6560960" y="770414"/>
            <a:ext cx="3992740" cy="460375"/>
          </a:xfrm>
          <a:prstGeom prst="rect">
            <a:avLst/>
          </a:prstGeom>
          <a:noFill/>
        </p:spPr>
        <p:txBody>
          <a:bodyPr wrap="square" rtlCol="0">
            <a:spAutoFit/>
          </a:bodyPr>
          <a:lstStyle/>
          <a:p>
            <a:pPr algn="dist"/>
            <a:r>
              <a:rPr kumimoji="1" lang="zh-CN" altLang="en-US" sz="2400">
                <a:solidFill>
                  <a:schemeClr val="bg1"/>
                </a:solidFill>
                <a:latin typeface="+mj-ea"/>
                <a:ea typeface="+mj-ea"/>
              </a:rPr>
              <a:t>法律，生命的保护伞</a:t>
            </a:r>
            <a:endParaRPr kumimoji="1" lang="zh-CN" altLang="en-US" sz="2400">
              <a:solidFill>
                <a:schemeClr val="bg1"/>
              </a:solidFill>
              <a:latin typeface="+mj-ea"/>
              <a:ea typeface="+mj-ea"/>
            </a:endParaRPr>
          </a:p>
        </p:txBody>
      </p:sp>
      <p:sp>
        <p:nvSpPr>
          <p:cNvPr id="2" name="文本框 1"/>
          <p:cNvSpPr txBox="1"/>
          <p:nvPr/>
        </p:nvSpPr>
        <p:spPr>
          <a:xfrm>
            <a:off x="6482211" y="1589961"/>
            <a:ext cx="4150377" cy="4339650"/>
          </a:xfrm>
          <a:prstGeom prst="rect">
            <a:avLst/>
          </a:prstGeom>
          <a:noFill/>
        </p:spPr>
        <p:txBody>
          <a:bodyPr wrap="square" rtlCol="0">
            <a:spAutoFit/>
          </a:bodyPr>
          <a:lstStyle/>
          <a:p>
            <a:pPr algn="dist"/>
            <a:r>
              <a:rPr kumimoji="1" lang="zh-CN" altLang="en-US" sz="13800">
                <a:solidFill>
                  <a:schemeClr val="bg1"/>
                </a:solidFill>
                <a:latin typeface="+mj-ea"/>
                <a:ea typeface="+mj-ea"/>
              </a:rPr>
              <a:t>感谢</a:t>
            </a:r>
            <a:endParaRPr kumimoji="1" lang="en-US" altLang="zh-CN" sz="13800">
              <a:solidFill>
                <a:schemeClr val="bg1"/>
              </a:solidFill>
              <a:latin typeface="+mj-ea"/>
              <a:ea typeface="+mj-ea"/>
            </a:endParaRPr>
          </a:p>
          <a:p>
            <a:pPr algn="dist"/>
            <a:r>
              <a:rPr kumimoji="1" lang="zh-CN" altLang="en-US" sz="13800">
                <a:solidFill>
                  <a:schemeClr val="bg1"/>
                </a:solidFill>
                <a:latin typeface="+mj-ea"/>
                <a:ea typeface="+mj-ea"/>
              </a:rPr>
              <a:t>聆听</a:t>
            </a:r>
            <a:endParaRPr kumimoji="1" lang="zh-CN" altLang="en-US" sz="13800">
              <a:solidFill>
                <a:schemeClr val="bg1"/>
              </a:solidFill>
              <a:latin typeface="+mj-ea"/>
              <a:ea typeface="+mj-ea"/>
            </a:endParaRPr>
          </a:p>
        </p:txBody>
      </p:sp>
      <p:sp>
        <p:nvSpPr>
          <p:cNvPr id="10" name="椭圆 9"/>
          <p:cNvSpPr/>
          <p:nvPr/>
        </p:nvSpPr>
        <p:spPr>
          <a:xfrm>
            <a:off x="517874" y="540386"/>
            <a:ext cx="577214" cy="5772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p:cNvSpPr/>
          <p:nvPr/>
        </p:nvSpPr>
        <p:spPr>
          <a:xfrm>
            <a:off x="517874" y="1012768"/>
            <a:ext cx="577214" cy="5772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p:cNvSpPr/>
          <p:nvPr/>
        </p:nvSpPr>
        <p:spPr>
          <a:xfrm>
            <a:off x="517874" y="1430857"/>
            <a:ext cx="577214" cy="5772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椭圆 12"/>
          <p:cNvSpPr/>
          <p:nvPr/>
        </p:nvSpPr>
        <p:spPr>
          <a:xfrm>
            <a:off x="517874" y="1849957"/>
            <a:ext cx="577214" cy="5772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p:cNvSpPr txBox="1"/>
          <p:nvPr/>
        </p:nvSpPr>
        <p:spPr>
          <a:xfrm>
            <a:off x="667786" y="668727"/>
            <a:ext cx="490220" cy="1629973"/>
          </a:xfrm>
          <a:prstGeom prst="rect">
            <a:avLst/>
          </a:prstGeom>
          <a:noFill/>
        </p:spPr>
        <p:txBody>
          <a:bodyPr vert="eaVert" wrap="square" rtlCol="0">
            <a:spAutoFit/>
          </a:bodyPr>
          <a:lstStyle/>
          <a:p>
            <a:pPr algn="dist"/>
            <a:r>
              <a:rPr kumimoji="1" lang="zh-CN" altLang="en-US" sz="2000">
                <a:solidFill>
                  <a:srgbClr val="C00000"/>
                </a:solidFill>
              </a:rPr>
              <a:t>法治教育</a:t>
            </a:r>
            <a:endParaRPr kumimoji="1" lang="zh-CN" altLang="en-US" sz="2000">
              <a:solidFill>
                <a:srgbClr val="C00000"/>
              </a:solidFill>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054" name="Text Box 6"/>
          <p:cNvSpPr txBox="1"/>
          <p:nvPr/>
        </p:nvSpPr>
        <p:spPr>
          <a:xfrm>
            <a:off x="5231765" y="2085340"/>
            <a:ext cx="6003925" cy="3969385"/>
          </a:xfrm>
          <a:prstGeom prst="rect">
            <a:avLst/>
          </a:prstGeom>
          <a:noFill/>
          <a:ln w="9525">
            <a:noFill/>
          </a:ln>
        </p:spPr>
        <p:txBody>
          <a:bodyPr wrap="square">
            <a:spAutoFit/>
          </a:bodyPr>
          <a:p>
            <a:pPr>
              <a:spcBef>
                <a:spcPct val="50000"/>
              </a:spcBef>
            </a:pPr>
            <a:r>
              <a:rPr lang="zh-CN" altLang="en-US" sz="2800" dirty="0">
                <a:latin typeface="Arial" panose="020B0604020202020204" pitchFamily="34" charset="0"/>
                <a:sym typeface="+mn-ea"/>
              </a:rPr>
              <a:t>问：我国未成年人的根本法律是什么？</a:t>
            </a:r>
            <a:endParaRPr lang="zh-CN" altLang="en-US" sz="2800" dirty="0">
              <a:latin typeface="Arial" panose="020B0604020202020204" pitchFamily="34" charset="0"/>
            </a:endParaRPr>
          </a:p>
          <a:p>
            <a:pPr>
              <a:spcBef>
                <a:spcPct val="50000"/>
              </a:spcBef>
            </a:pPr>
            <a:r>
              <a:rPr lang="zh-CN" altLang="en-US" sz="2800" dirty="0">
                <a:solidFill>
                  <a:srgbClr val="FF0000"/>
                </a:solidFill>
                <a:latin typeface="Arial" panose="020B0604020202020204" pitchFamily="34" charset="0"/>
                <a:sym typeface="+mn-ea"/>
              </a:rPr>
              <a:t>答：</a:t>
            </a:r>
            <a:r>
              <a:rPr lang="en-US" altLang="zh-CN" sz="2800" dirty="0">
                <a:solidFill>
                  <a:srgbClr val="FF0000"/>
                </a:solidFill>
                <a:latin typeface="Arial" panose="020B0604020202020204" pitchFamily="34" charset="0"/>
                <a:sym typeface="+mn-ea"/>
              </a:rPr>
              <a:t>《</a:t>
            </a:r>
            <a:r>
              <a:rPr lang="zh-CN" altLang="en-US" sz="2800" dirty="0">
                <a:solidFill>
                  <a:srgbClr val="FF0000"/>
                </a:solidFill>
                <a:latin typeface="Arial" panose="020B0604020202020204" pitchFamily="34" charset="0"/>
                <a:sym typeface="+mn-ea"/>
              </a:rPr>
              <a:t>中华人民共和国未成年人保护法</a:t>
            </a:r>
            <a:r>
              <a:rPr lang="en-US" altLang="zh-CN" sz="2800" dirty="0">
                <a:solidFill>
                  <a:srgbClr val="FF0000"/>
                </a:solidFill>
                <a:latin typeface="Arial" panose="020B0604020202020204" pitchFamily="34" charset="0"/>
                <a:sym typeface="+mn-ea"/>
              </a:rPr>
              <a:t>》</a:t>
            </a:r>
            <a:endParaRPr lang="en-US" altLang="zh-CN" sz="2800" dirty="0">
              <a:solidFill>
                <a:srgbClr val="FF0000"/>
              </a:solidFill>
              <a:latin typeface="Arial" panose="020B0604020202020204" pitchFamily="34" charset="0"/>
            </a:endParaRPr>
          </a:p>
          <a:p>
            <a:pPr>
              <a:spcBef>
                <a:spcPct val="50000"/>
              </a:spcBef>
            </a:pPr>
            <a:endParaRPr lang="en-US" altLang="zh-CN" sz="2800" dirty="0">
              <a:latin typeface="Arial" panose="020B0604020202020204" pitchFamily="34" charset="0"/>
            </a:endParaRPr>
          </a:p>
          <a:p>
            <a:pPr>
              <a:spcBef>
                <a:spcPct val="50000"/>
              </a:spcBef>
            </a:pPr>
            <a:r>
              <a:rPr lang="zh-CN" altLang="en-US" sz="2800" dirty="0">
                <a:latin typeface="Arial" panose="020B0604020202020204" pitchFamily="34" charset="0"/>
                <a:sym typeface="+mn-ea"/>
              </a:rPr>
              <a:t>问：未成年人是指未满多少周岁的公民？</a:t>
            </a:r>
            <a:endParaRPr lang="zh-CN" altLang="en-US" sz="2800" dirty="0">
              <a:latin typeface="Arial" panose="020B0604020202020204" pitchFamily="34" charset="0"/>
            </a:endParaRPr>
          </a:p>
          <a:p>
            <a:pPr>
              <a:spcBef>
                <a:spcPct val="50000"/>
              </a:spcBef>
            </a:pPr>
            <a:r>
              <a:rPr lang="zh-CN" altLang="en-US" sz="2800" dirty="0">
                <a:solidFill>
                  <a:srgbClr val="FF0000"/>
                </a:solidFill>
                <a:latin typeface="Arial" panose="020B0604020202020204" pitchFamily="34" charset="0"/>
                <a:sym typeface="+mn-ea"/>
              </a:rPr>
              <a:t>答：</a:t>
            </a:r>
            <a:r>
              <a:rPr lang="en-US" altLang="zh-CN" sz="2800" dirty="0">
                <a:solidFill>
                  <a:srgbClr val="FF0000"/>
                </a:solidFill>
                <a:latin typeface="Arial" panose="020B0604020202020204" pitchFamily="34" charset="0"/>
                <a:sym typeface="+mn-ea"/>
              </a:rPr>
              <a:t>18</a:t>
            </a:r>
            <a:r>
              <a:rPr lang="zh-CN" altLang="en-US" sz="2800" dirty="0">
                <a:solidFill>
                  <a:srgbClr val="FF0000"/>
                </a:solidFill>
                <a:latin typeface="Arial" panose="020B0604020202020204" pitchFamily="34" charset="0"/>
                <a:sym typeface="+mn-ea"/>
              </a:rPr>
              <a:t>周岁</a:t>
            </a:r>
            <a:endParaRPr lang="zh-CN" altLang="en-US" sz="2800" dirty="0">
              <a:solidFill>
                <a:srgbClr val="FF0000"/>
              </a:solidFill>
              <a:latin typeface="Arial" panose="020B0604020202020204" pitchFamily="34" charset="0"/>
              <a:ea typeface="楷体_GB2312" pitchFamily="49" charset="-122"/>
              <a:sym typeface="+mn-ea"/>
            </a:endParaRPr>
          </a:p>
        </p:txBody>
      </p:sp>
      <p:sp>
        <p:nvSpPr>
          <p:cNvPr id="2" name="文本框 1"/>
          <p:cNvSpPr txBox="1"/>
          <p:nvPr/>
        </p:nvSpPr>
        <p:spPr>
          <a:xfrm>
            <a:off x="5066170" y="300514"/>
            <a:ext cx="3992740" cy="1476375"/>
          </a:xfrm>
          <a:prstGeom prst="rect">
            <a:avLst/>
          </a:prstGeom>
          <a:noFill/>
        </p:spPr>
        <p:txBody>
          <a:bodyPr wrap="square" rtlCol="0">
            <a:spAutoFit/>
          </a:bodyPr>
          <a:p>
            <a:pPr algn="dist"/>
            <a:r>
              <a:rPr kumimoji="1" lang="zh-CN" altLang="en-US" sz="9000" b="1">
                <a:solidFill>
                  <a:schemeClr val="accent1"/>
                </a:solidFill>
                <a:effectLst>
                  <a:outerShdw blurRad="38100" dist="25400" dir="5400000" algn="ctr" rotWithShape="0">
                    <a:srgbClr val="6E747A">
                      <a:alpha val="43000"/>
                    </a:srgbClr>
                  </a:outerShdw>
                </a:effectLst>
                <a:latin typeface="汉仪铸字超然体简" panose="00020600040101010101" charset="-122"/>
                <a:ea typeface="汉仪铸字超然体简" panose="00020600040101010101" charset="-122"/>
              </a:rPr>
              <a:t>知识窗</a:t>
            </a:r>
            <a:endParaRPr kumimoji="1" lang="zh-CN" altLang="en-US" sz="9000" b="1">
              <a:solidFill>
                <a:schemeClr val="accent1"/>
              </a:solidFill>
              <a:effectLst>
                <a:outerShdw blurRad="38100" dist="25400" dir="5400000" algn="ctr" rotWithShape="0">
                  <a:srgbClr val="6E747A">
                    <a:alpha val="43000"/>
                  </a:srgbClr>
                </a:outerShdw>
              </a:effectLst>
              <a:latin typeface="汉仪铸字超然体简" panose="00020600040101010101" charset="-122"/>
              <a:ea typeface="汉仪铸字超然体简"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bldLst>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054" name="Text Box 6"/>
          <p:cNvSpPr txBox="1"/>
          <p:nvPr/>
        </p:nvSpPr>
        <p:spPr>
          <a:xfrm>
            <a:off x="5216525" y="1934845"/>
            <a:ext cx="6003925" cy="4184650"/>
          </a:xfrm>
          <a:prstGeom prst="rect">
            <a:avLst/>
          </a:prstGeom>
          <a:noFill/>
          <a:ln w="9525">
            <a:noFill/>
          </a:ln>
        </p:spPr>
        <p:txBody>
          <a:bodyPr wrap="square">
            <a:spAutoFit/>
          </a:bodyPr>
          <a:p>
            <a:pPr algn="ctr">
              <a:spcBef>
                <a:spcPct val="50000"/>
              </a:spcBef>
            </a:pPr>
            <a:r>
              <a:rPr lang="zh-CN" altLang="en-US" sz="2800" dirty="0">
                <a:latin typeface="Arial" panose="020B0604020202020204" pitchFamily="34" charset="0"/>
                <a:ea typeface="楷体_GB2312" pitchFamily="49" charset="-122"/>
                <a:sym typeface="+mn-ea"/>
              </a:rPr>
              <a:t>中华人民共和国未成年人保护法</a:t>
            </a:r>
            <a:r>
              <a:rPr lang="zh-CN" altLang="en-US" sz="2800" dirty="0">
                <a:latin typeface="Arial" panose="020B0604020202020204" pitchFamily="34" charset="0"/>
                <a:sym typeface="+mn-ea"/>
              </a:rPr>
              <a:t> </a:t>
            </a:r>
            <a:endParaRPr lang="zh-CN" altLang="en-US" sz="2800" dirty="0">
              <a:latin typeface="Arial" panose="020B0604020202020204" pitchFamily="34" charset="0"/>
            </a:endParaRPr>
          </a:p>
          <a:p>
            <a:pPr>
              <a:spcBef>
                <a:spcPct val="50000"/>
              </a:spcBef>
            </a:pPr>
            <a:r>
              <a:rPr lang="zh-CN" altLang="en-US" sz="2800" dirty="0">
                <a:latin typeface="Arial" panose="020B0604020202020204" pitchFamily="34" charset="0"/>
                <a:ea typeface="仿宋_GB2312" pitchFamily="49" charset="-122"/>
                <a:sym typeface="+mn-ea"/>
              </a:rPr>
              <a:t>     </a:t>
            </a:r>
            <a:r>
              <a:rPr lang="en-US" altLang="zh-CN" sz="2800" dirty="0">
                <a:latin typeface="Arial" panose="020B0604020202020204" pitchFamily="34" charset="0"/>
                <a:ea typeface="仿宋_GB2312" pitchFamily="49" charset="-122"/>
                <a:sym typeface="+mn-ea"/>
              </a:rPr>
              <a:t>《</a:t>
            </a:r>
            <a:r>
              <a:rPr lang="zh-CN" altLang="en-US" sz="2800" dirty="0">
                <a:latin typeface="Arial" panose="020B0604020202020204" pitchFamily="34" charset="0"/>
                <a:ea typeface="仿宋_GB2312" pitchFamily="49" charset="-122"/>
                <a:sym typeface="+mn-ea"/>
              </a:rPr>
              <a:t>中华人民共和国未成年人保护法</a:t>
            </a:r>
            <a:r>
              <a:rPr lang="en-US" altLang="zh-CN" sz="2800" dirty="0">
                <a:latin typeface="Arial" panose="020B0604020202020204" pitchFamily="34" charset="0"/>
                <a:ea typeface="仿宋_GB2312" pitchFamily="49" charset="-122"/>
                <a:sym typeface="+mn-ea"/>
              </a:rPr>
              <a:t>》</a:t>
            </a:r>
            <a:r>
              <a:rPr lang="zh-CN" altLang="en-US" sz="2800" dirty="0">
                <a:latin typeface="Arial" panose="020B0604020202020204" pitchFamily="34" charset="0"/>
                <a:ea typeface="仿宋_GB2312" pitchFamily="49" charset="-122"/>
                <a:sym typeface="+mn-ea"/>
              </a:rPr>
              <a:t>于</a:t>
            </a:r>
            <a:r>
              <a:rPr lang="en-US" altLang="zh-CN" sz="2800" dirty="0">
                <a:latin typeface="Arial" panose="020B0604020202020204" pitchFamily="34" charset="0"/>
                <a:ea typeface="仿宋_GB2312" pitchFamily="49" charset="-122"/>
                <a:sym typeface="+mn-ea"/>
              </a:rPr>
              <a:t>1991</a:t>
            </a:r>
            <a:r>
              <a:rPr lang="zh-CN" altLang="en-US" sz="2800" dirty="0">
                <a:latin typeface="Arial" panose="020B0604020202020204" pitchFamily="34" charset="0"/>
                <a:ea typeface="仿宋_GB2312" pitchFamily="49" charset="-122"/>
                <a:sym typeface="+mn-ea"/>
              </a:rPr>
              <a:t>年</a:t>
            </a:r>
            <a:r>
              <a:rPr lang="en-US" altLang="zh-CN" sz="2800" dirty="0">
                <a:latin typeface="Arial" panose="020B0604020202020204" pitchFamily="34" charset="0"/>
                <a:ea typeface="仿宋_GB2312" pitchFamily="49" charset="-122"/>
                <a:sym typeface="+mn-ea"/>
              </a:rPr>
              <a:t>9</a:t>
            </a:r>
            <a:r>
              <a:rPr lang="zh-CN" altLang="en-US" sz="2800" dirty="0">
                <a:latin typeface="Arial" panose="020B0604020202020204" pitchFamily="34" charset="0"/>
                <a:ea typeface="仿宋_GB2312" pitchFamily="49" charset="-122"/>
                <a:sym typeface="+mn-ea"/>
              </a:rPr>
              <a:t>月</a:t>
            </a:r>
            <a:r>
              <a:rPr lang="en-US" altLang="zh-CN" sz="2800" dirty="0">
                <a:latin typeface="Arial" panose="020B0604020202020204" pitchFamily="34" charset="0"/>
                <a:ea typeface="仿宋_GB2312" pitchFamily="49" charset="-122"/>
                <a:sym typeface="+mn-ea"/>
              </a:rPr>
              <a:t>4</a:t>
            </a:r>
            <a:r>
              <a:rPr lang="zh-CN" altLang="en-US" sz="2800" dirty="0">
                <a:latin typeface="Arial" panose="020B0604020202020204" pitchFamily="34" charset="0"/>
                <a:ea typeface="仿宋_GB2312" pitchFamily="49" charset="-122"/>
                <a:sym typeface="+mn-ea"/>
              </a:rPr>
              <a:t>日第七届全国人民代表大会常务委员会第二十一次会议通过，</a:t>
            </a:r>
            <a:r>
              <a:rPr lang="en-US" altLang="zh-CN" sz="2800" dirty="0">
                <a:latin typeface="Arial" panose="020B0604020202020204" pitchFamily="34" charset="0"/>
                <a:ea typeface="仿宋_GB2312" pitchFamily="49" charset="-122"/>
                <a:sym typeface="+mn-ea"/>
              </a:rPr>
              <a:t>2006</a:t>
            </a:r>
            <a:r>
              <a:rPr lang="zh-CN" altLang="en-US" sz="2800" dirty="0">
                <a:latin typeface="Arial" panose="020B0604020202020204" pitchFamily="34" charset="0"/>
                <a:ea typeface="仿宋_GB2312" pitchFamily="49" charset="-122"/>
                <a:sym typeface="+mn-ea"/>
              </a:rPr>
              <a:t>年</a:t>
            </a:r>
            <a:r>
              <a:rPr lang="en-US" altLang="zh-CN" sz="2800" dirty="0">
                <a:latin typeface="Arial" panose="020B0604020202020204" pitchFamily="34" charset="0"/>
                <a:ea typeface="仿宋_GB2312" pitchFamily="49" charset="-122"/>
                <a:sym typeface="+mn-ea"/>
              </a:rPr>
              <a:t>12</a:t>
            </a:r>
            <a:r>
              <a:rPr lang="zh-CN" altLang="en-US" sz="2800" dirty="0">
                <a:latin typeface="Arial" panose="020B0604020202020204" pitchFamily="34" charset="0"/>
                <a:ea typeface="仿宋_GB2312" pitchFamily="49" charset="-122"/>
                <a:sym typeface="+mn-ea"/>
              </a:rPr>
              <a:t>月</a:t>
            </a:r>
            <a:r>
              <a:rPr lang="en-US" altLang="zh-CN" sz="2800" dirty="0">
                <a:latin typeface="Arial" panose="020B0604020202020204" pitchFamily="34" charset="0"/>
                <a:ea typeface="仿宋_GB2312" pitchFamily="49" charset="-122"/>
                <a:sym typeface="+mn-ea"/>
              </a:rPr>
              <a:t>29</a:t>
            </a:r>
            <a:r>
              <a:rPr lang="zh-CN" altLang="en-US" sz="2800" dirty="0">
                <a:latin typeface="Arial" panose="020B0604020202020204" pitchFamily="34" charset="0"/>
                <a:ea typeface="仿宋_GB2312" pitchFamily="49" charset="-122"/>
                <a:sym typeface="+mn-ea"/>
              </a:rPr>
              <a:t>日第十届全国人民代表大会常务委员会第二十五次会议修订。</a:t>
            </a:r>
            <a:r>
              <a:rPr lang="en-US" altLang="zh-CN" sz="2800" dirty="0">
                <a:latin typeface="Arial" panose="020B0604020202020204" pitchFamily="34" charset="0"/>
                <a:ea typeface="仿宋_GB2312" pitchFamily="49" charset="-122"/>
                <a:sym typeface="+mn-ea"/>
              </a:rPr>
              <a:t>2006</a:t>
            </a:r>
            <a:r>
              <a:rPr lang="zh-CN" altLang="en-US" sz="2800" dirty="0">
                <a:latin typeface="Arial" panose="020B0604020202020204" pitchFamily="34" charset="0"/>
                <a:ea typeface="仿宋_GB2312" pitchFamily="49" charset="-122"/>
                <a:sym typeface="+mn-ea"/>
              </a:rPr>
              <a:t>年</a:t>
            </a:r>
            <a:r>
              <a:rPr lang="en-US" altLang="zh-CN" sz="2800" dirty="0">
                <a:latin typeface="Arial" panose="020B0604020202020204" pitchFamily="34" charset="0"/>
                <a:ea typeface="仿宋_GB2312" pitchFamily="49" charset="-122"/>
                <a:sym typeface="+mn-ea"/>
              </a:rPr>
              <a:t>12</a:t>
            </a:r>
            <a:r>
              <a:rPr lang="zh-CN" altLang="en-US" sz="2800" dirty="0">
                <a:latin typeface="Arial" panose="020B0604020202020204" pitchFamily="34" charset="0"/>
                <a:ea typeface="仿宋_GB2312" pitchFamily="49" charset="-122"/>
                <a:sym typeface="+mn-ea"/>
              </a:rPr>
              <a:t>月</a:t>
            </a:r>
            <a:r>
              <a:rPr lang="en-US" altLang="zh-CN" sz="2800" dirty="0">
                <a:latin typeface="Arial" panose="020B0604020202020204" pitchFamily="34" charset="0"/>
                <a:ea typeface="仿宋_GB2312" pitchFamily="49" charset="-122"/>
                <a:sym typeface="+mn-ea"/>
              </a:rPr>
              <a:t>29</a:t>
            </a:r>
            <a:r>
              <a:rPr lang="zh-CN" altLang="en-US" sz="2800" dirty="0">
                <a:latin typeface="Arial" panose="020B0604020202020204" pitchFamily="34" charset="0"/>
                <a:ea typeface="仿宋_GB2312" pitchFamily="49" charset="-122"/>
                <a:sym typeface="+mn-ea"/>
              </a:rPr>
              <a:t>日中华人民共和国主席令第六十号公布，自</a:t>
            </a:r>
            <a:r>
              <a:rPr lang="en-US" altLang="zh-CN" sz="2800" dirty="0">
                <a:latin typeface="Arial" panose="020B0604020202020204" pitchFamily="34" charset="0"/>
                <a:ea typeface="仿宋_GB2312" pitchFamily="49" charset="-122"/>
                <a:sym typeface="+mn-ea"/>
              </a:rPr>
              <a:t>20007</a:t>
            </a:r>
            <a:r>
              <a:rPr lang="zh-CN" altLang="en-US" sz="2800" dirty="0">
                <a:latin typeface="Arial" panose="020B0604020202020204" pitchFamily="34" charset="0"/>
                <a:ea typeface="仿宋_GB2312" pitchFamily="49" charset="-122"/>
                <a:sym typeface="+mn-ea"/>
              </a:rPr>
              <a:t>年</a:t>
            </a:r>
            <a:r>
              <a:rPr lang="en-US" altLang="zh-CN" sz="2800" dirty="0">
                <a:latin typeface="Arial" panose="020B0604020202020204" pitchFamily="34" charset="0"/>
                <a:ea typeface="仿宋_GB2312" pitchFamily="49" charset="-122"/>
                <a:sym typeface="+mn-ea"/>
              </a:rPr>
              <a:t>6</a:t>
            </a:r>
            <a:r>
              <a:rPr lang="zh-CN" altLang="en-US" sz="2800" dirty="0">
                <a:latin typeface="Arial" panose="020B0604020202020204" pitchFamily="34" charset="0"/>
                <a:ea typeface="仿宋_GB2312" pitchFamily="49" charset="-122"/>
                <a:sym typeface="+mn-ea"/>
              </a:rPr>
              <a:t>月</a:t>
            </a:r>
            <a:r>
              <a:rPr lang="en-US" altLang="zh-CN" sz="2800" dirty="0">
                <a:latin typeface="Arial" panose="020B0604020202020204" pitchFamily="34" charset="0"/>
                <a:ea typeface="仿宋_GB2312" pitchFamily="49" charset="-122"/>
                <a:sym typeface="+mn-ea"/>
              </a:rPr>
              <a:t>1</a:t>
            </a:r>
            <a:r>
              <a:rPr lang="zh-CN" altLang="en-US" sz="2800" dirty="0">
                <a:latin typeface="Arial" panose="020B0604020202020204" pitchFamily="34" charset="0"/>
                <a:ea typeface="仿宋_GB2312" pitchFamily="49" charset="-122"/>
                <a:sym typeface="+mn-ea"/>
              </a:rPr>
              <a:t>日起施行。</a:t>
            </a:r>
            <a:endParaRPr lang="zh-CN" altLang="en-US" sz="2800" dirty="0">
              <a:solidFill>
                <a:srgbClr val="FF0000"/>
              </a:solidFill>
              <a:latin typeface="Arial" panose="020B0604020202020204" pitchFamily="34" charset="0"/>
              <a:ea typeface="楷体_GB2312" pitchFamily="49" charset="-122"/>
              <a:sym typeface="+mn-ea"/>
            </a:endParaRPr>
          </a:p>
        </p:txBody>
      </p:sp>
      <p:sp>
        <p:nvSpPr>
          <p:cNvPr id="2" name="文本框 1"/>
          <p:cNvSpPr txBox="1"/>
          <p:nvPr/>
        </p:nvSpPr>
        <p:spPr>
          <a:xfrm>
            <a:off x="5018545" y="174149"/>
            <a:ext cx="3992740" cy="1476375"/>
          </a:xfrm>
          <a:prstGeom prst="rect">
            <a:avLst/>
          </a:prstGeom>
          <a:noFill/>
        </p:spPr>
        <p:txBody>
          <a:bodyPr wrap="square" rtlCol="0">
            <a:spAutoFit/>
          </a:bodyPr>
          <a:p>
            <a:pPr algn="dist"/>
            <a:r>
              <a:rPr kumimoji="1" lang="zh-CN" altLang="en-US" sz="9000" b="1">
                <a:solidFill>
                  <a:schemeClr val="accent1"/>
                </a:solidFill>
                <a:effectLst>
                  <a:outerShdw blurRad="38100" dist="25400" dir="5400000" algn="ctr" rotWithShape="0">
                    <a:srgbClr val="6E747A">
                      <a:alpha val="43000"/>
                    </a:srgbClr>
                  </a:outerShdw>
                </a:effectLst>
                <a:latin typeface="汉仪铸字超然体简" panose="00020600040101010101" charset="-122"/>
                <a:ea typeface="汉仪铸字超然体简" panose="00020600040101010101" charset="-122"/>
              </a:rPr>
              <a:t>知识窗</a:t>
            </a:r>
            <a:endParaRPr kumimoji="1" lang="zh-CN" altLang="en-US" sz="9000" b="1">
              <a:solidFill>
                <a:schemeClr val="accent1"/>
              </a:solidFill>
              <a:effectLst>
                <a:outerShdw blurRad="38100" dist="25400" dir="5400000" algn="ctr" rotWithShape="0">
                  <a:srgbClr val="6E747A">
                    <a:alpha val="43000"/>
                  </a:srgbClr>
                </a:outerShdw>
              </a:effectLst>
              <a:latin typeface="汉仪铸字超然体简" panose="00020600040101010101" charset="-122"/>
              <a:ea typeface="汉仪铸字超然体简"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par>
    </p:tnLst>
    <p:bldLst>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4" name="Picture 7" descr="32"/>
          <p:cNvPicPr>
            <a:picLocks noChangeAspect="1"/>
          </p:cNvPicPr>
          <p:nvPr/>
        </p:nvPicPr>
        <p:blipFill>
          <a:blip r:embed="rId2"/>
          <a:stretch>
            <a:fillRect/>
          </a:stretch>
        </p:blipFill>
        <p:spPr>
          <a:xfrm>
            <a:off x="1809750" y="214313"/>
            <a:ext cx="2193925" cy="3600450"/>
          </a:xfrm>
          <a:prstGeom prst="rect">
            <a:avLst/>
          </a:prstGeom>
          <a:noFill/>
          <a:ln w="9525">
            <a:noFill/>
          </a:ln>
        </p:spPr>
      </p:pic>
      <p:sp>
        <p:nvSpPr>
          <p:cNvPr id="5" name="Text Box 10"/>
          <p:cNvSpPr txBox="1"/>
          <p:nvPr/>
        </p:nvSpPr>
        <p:spPr>
          <a:xfrm>
            <a:off x="4595813" y="857250"/>
            <a:ext cx="4929187" cy="2030095"/>
          </a:xfrm>
          <a:prstGeom prst="rect">
            <a:avLst/>
          </a:prstGeom>
          <a:noFill/>
          <a:ln w="9525">
            <a:noFill/>
          </a:ln>
        </p:spPr>
        <p:txBody>
          <a:bodyPr>
            <a:spAutoFit/>
          </a:bodyPr>
          <a:p>
            <a:pPr>
              <a:spcBef>
                <a:spcPct val="50000"/>
              </a:spcBef>
            </a:pPr>
            <a:r>
              <a:rPr lang="zh-CN" altLang="en-US" sz="2800" dirty="0">
                <a:latin typeface="楷体_GB2312" pitchFamily="49" charset="-122"/>
                <a:ea typeface="楷体_GB2312" pitchFamily="49" charset="-122"/>
              </a:rPr>
              <a:t>学校发生突发时间时，应当优先救护未成年人。</a:t>
            </a:r>
            <a:endParaRPr lang="zh-CN" altLang="en-US" sz="2800" dirty="0">
              <a:latin typeface="楷体_GB2312" pitchFamily="49" charset="-122"/>
              <a:ea typeface="楷体_GB2312" pitchFamily="49" charset="-122"/>
            </a:endParaRPr>
          </a:p>
          <a:p>
            <a:pPr>
              <a:spcBef>
                <a:spcPct val="50000"/>
              </a:spcBef>
            </a:pPr>
            <a:r>
              <a:rPr lang="zh-CN" altLang="en-US" sz="2800" dirty="0">
                <a:latin typeface="楷体_GB2312" pitchFamily="49" charset="-122"/>
                <a:ea typeface="楷体_GB2312" pitchFamily="49" charset="-122"/>
              </a:rPr>
              <a:t>     </a:t>
            </a:r>
            <a:r>
              <a:rPr lang="en-US" altLang="zh-CN" sz="2800" dirty="0">
                <a:latin typeface="Arial" panose="020B0604020202020204" pitchFamily="34" charset="0"/>
                <a:ea typeface="楷体_GB2312" pitchFamily="49" charset="-122"/>
              </a:rPr>
              <a:t>——</a:t>
            </a:r>
            <a:r>
              <a:rPr lang="zh-CN" altLang="en-US" sz="2800" dirty="0">
                <a:latin typeface="楷体_GB2312" pitchFamily="49" charset="-122"/>
                <a:ea typeface="楷体_GB2312" pitchFamily="49" charset="-122"/>
              </a:rPr>
              <a:t>源自</a:t>
            </a:r>
            <a:r>
              <a:rPr lang="en-US" altLang="zh-CN" sz="2800" dirty="0">
                <a:latin typeface="楷体_GB2312" pitchFamily="49" charset="-122"/>
                <a:ea typeface="楷体_GB2312" pitchFamily="49" charset="-122"/>
              </a:rPr>
              <a:t>《</a:t>
            </a:r>
            <a:r>
              <a:rPr lang="zh-CN" altLang="en-US" sz="2800" dirty="0">
                <a:latin typeface="楷体_GB2312" pitchFamily="49" charset="-122"/>
                <a:ea typeface="楷体_GB2312" pitchFamily="49" charset="-122"/>
              </a:rPr>
              <a:t>未成年人保护法</a:t>
            </a:r>
            <a:r>
              <a:rPr lang="en-US" altLang="zh-CN" sz="2800" dirty="0">
                <a:latin typeface="楷体_GB2312" pitchFamily="49" charset="-122"/>
                <a:ea typeface="楷体_GB2312" pitchFamily="49" charset="-122"/>
              </a:rPr>
              <a:t>》</a:t>
            </a:r>
            <a:r>
              <a:rPr lang="zh-CN" altLang="en-US" sz="2800" dirty="0">
                <a:latin typeface="楷体_GB2312" pitchFamily="49" charset="-122"/>
                <a:ea typeface="楷体_GB2312" pitchFamily="49" charset="-122"/>
              </a:rPr>
              <a:t>第四十条</a:t>
            </a:r>
            <a:endParaRPr lang="zh-CN" altLang="en-US" sz="2800" dirty="0">
              <a:latin typeface="楷体_GB2312" pitchFamily="49" charset="-122"/>
              <a:ea typeface="楷体_GB2312" pitchFamily="49" charset="-122"/>
            </a:endParaRPr>
          </a:p>
        </p:txBody>
      </p:sp>
      <p:pic>
        <p:nvPicPr>
          <p:cNvPr id="6" name="Picture 9" descr="04"/>
          <p:cNvPicPr>
            <a:picLocks noChangeAspect="1"/>
          </p:cNvPicPr>
          <p:nvPr/>
        </p:nvPicPr>
        <p:blipFill>
          <a:blip r:embed="rId3"/>
          <a:stretch>
            <a:fillRect/>
          </a:stretch>
        </p:blipFill>
        <p:spPr>
          <a:xfrm>
            <a:off x="7739063" y="2857500"/>
            <a:ext cx="2379662" cy="3671888"/>
          </a:xfrm>
          <a:prstGeom prst="rect">
            <a:avLst/>
          </a:prstGeom>
          <a:noFill/>
          <a:ln w="9525">
            <a:noFill/>
          </a:ln>
        </p:spPr>
      </p:pic>
      <p:sp>
        <p:nvSpPr>
          <p:cNvPr id="7" name="Text Box 11"/>
          <p:cNvSpPr txBox="1"/>
          <p:nvPr/>
        </p:nvSpPr>
        <p:spPr>
          <a:xfrm>
            <a:off x="2309813" y="4143375"/>
            <a:ext cx="4643437" cy="2030095"/>
          </a:xfrm>
          <a:prstGeom prst="rect">
            <a:avLst/>
          </a:prstGeom>
          <a:noFill/>
          <a:ln w="9525">
            <a:noFill/>
          </a:ln>
        </p:spPr>
        <p:txBody>
          <a:bodyPr>
            <a:spAutoFit/>
          </a:bodyPr>
          <a:p>
            <a:pPr>
              <a:spcBef>
                <a:spcPct val="50000"/>
              </a:spcBef>
            </a:pPr>
            <a:r>
              <a:rPr lang="en-US" altLang="zh-CN" sz="2800" dirty="0">
                <a:latin typeface="Arial" panose="020B0604020202020204" pitchFamily="34" charset="0"/>
              </a:rPr>
              <a:t>       </a:t>
            </a:r>
            <a:r>
              <a:rPr lang="zh-CN" altLang="en-US" sz="2800" dirty="0">
                <a:latin typeface="楷体_GB2312" pitchFamily="49" charset="-122"/>
                <a:ea typeface="楷体_GB2312" pitchFamily="49" charset="-122"/>
              </a:rPr>
              <a:t>禁止对未成年人实施家庭暴力。</a:t>
            </a:r>
            <a:endParaRPr lang="zh-CN" altLang="en-US" sz="2800" dirty="0">
              <a:latin typeface="楷体_GB2312" pitchFamily="49" charset="-122"/>
              <a:ea typeface="楷体_GB2312" pitchFamily="49" charset="-122"/>
            </a:endParaRPr>
          </a:p>
          <a:p>
            <a:pPr>
              <a:spcBef>
                <a:spcPct val="50000"/>
              </a:spcBef>
            </a:pPr>
            <a:r>
              <a:rPr lang="zh-CN" altLang="en-US" sz="2800" dirty="0">
                <a:latin typeface="楷体_GB2312" pitchFamily="49" charset="-122"/>
                <a:ea typeface="楷体_GB2312" pitchFamily="49" charset="-122"/>
              </a:rPr>
              <a:t>     </a:t>
            </a:r>
            <a:r>
              <a:rPr lang="en-US" altLang="zh-CN" sz="2800" dirty="0">
                <a:latin typeface="Arial" panose="020B0604020202020204" pitchFamily="34" charset="0"/>
                <a:ea typeface="楷体_GB2312" pitchFamily="49" charset="-122"/>
              </a:rPr>
              <a:t>——</a:t>
            </a:r>
            <a:r>
              <a:rPr lang="zh-CN" altLang="en-US" sz="2800" dirty="0">
                <a:latin typeface="楷体_GB2312" pitchFamily="49" charset="-122"/>
                <a:ea typeface="楷体_GB2312" pitchFamily="49" charset="-122"/>
              </a:rPr>
              <a:t>源自</a:t>
            </a:r>
            <a:r>
              <a:rPr lang="en-US" altLang="zh-CN" sz="2800" dirty="0">
                <a:latin typeface="楷体_GB2312" pitchFamily="49" charset="-122"/>
                <a:ea typeface="楷体_GB2312" pitchFamily="49" charset="-122"/>
              </a:rPr>
              <a:t>《</a:t>
            </a:r>
            <a:r>
              <a:rPr lang="zh-CN" altLang="en-US" sz="2800" dirty="0">
                <a:latin typeface="楷体_GB2312" pitchFamily="49" charset="-122"/>
                <a:ea typeface="楷体_GB2312" pitchFamily="49" charset="-122"/>
              </a:rPr>
              <a:t>未成年人保护法</a:t>
            </a:r>
            <a:r>
              <a:rPr lang="en-US" altLang="zh-CN" sz="2800" dirty="0">
                <a:latin typeface="楷体_GB2312" pitchFamily="49" charset="-122"/>
                <a:ea typeface="楷体_GB2312" pitchFamily="49" charset="-122"/>
              </a:rPr>
              <a:t>》</a:t>
            </a:r>
            <a:r>
              <a:rPr lang="zh-CN" altLang="en-US" sz="2800" dirty="0">
                <a:latin typeface="楷体_GB2312" pitchFamily="49" charset="-122"/>
                <a:ea typeface="楷体_GB2312" pitchFamily="49" charset="-122"/>
              </a:rPr>
              <a:t>第十条</a:t>
            </a:r>
            <a:endParaRPr lang="zh-CN" altLang="en-US" sz="2800" dirty="0">
              <a:latin typeface="楷体_GB2312" pitchFamily="49" charset="-122"/>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
                                        </p:tgtEl>
                                        <p:attrNameLst>
                                          <p:attrName>style.visibility</p:attrName>
                                        </p:attrNameLst>
                                      </p:cBhvr>
                                      <p:to>
                                        <p:strVal val="visible"/>
                                      </p:to>
                                    </p:set>
                                    <p:anim calcmode="discrete" valueType="clr">
                                      <p:cBhvr override="childStyle">
                                        <p:cTn id="12"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gtEl>
                                        <p:attrNameLst>
                                          <p:attrName>fillcolor</p:attrName>
                                        </p:attrNameLst>
                                      </p:cBhvr>
                                      <p:tavLst>
                                        <p:tav tm="0">
                                          <p:val>
                                            <p:clrVal>
                                              <a:schemeClr val="accent2"/>
                                            </p:clrVal>
                                          </p:val>
                                        </p:tav>
                                        <p:tav tm="50000">
                                          <p:val>
                                            <p:clrVal>
                                              <a:schemeClr val="hlink"/>
                                            </p:clrVal>
                                          </p:val>
                                        </p:tav>
                                      </p:tavLst>
                                    </p:anim>
                                    <p:set>
                                      <p:cBhvr>
                                        <p:cTn id="14" dur="80"/>
                                        <p:tgtEl>
                                          <p:spTgt spid="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7"/>
                                        </p:tgtEl>
                                        <p:attrNameLst>
                                          <p:attrName>style.visibility</p:attrName>
                                        </p:attrNameLst>
                                      </p:cBhvr>
                                      <p:to>
                                        <p:strVal val="visible"/>
                                      </p:to>
                                    </p:set>
                                    <p:anim calcmode="discrete" valueType="clr">
                                      <p:cBhvr override="childStyle">
                                        <p:cTn id="2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7"/>
                                        </p:tgtEl>
                                        <p:attrNameLst>
                                          <p:attrName>fillcolor</p:attrName>
                                        </p:attrNameLst>
                                      </p:cBhvr>
                                      <p:tavLst>
                                        <p:tav tm="0">
                                          <p:val>
                                            <p:clrVal>
                                              <a:schemeClr val="accent2"/>
                                            </p:clrVal>
                                          </p:val>
                                        </p:tav>
                                        <p:tav tm="50000">
                                          <p:val>
                                            <p:clrVal>
                                              <a:schemeClr val="hlink"/>
                                            </p:clrVal>
                                          </p:val>
                                        </p:tav>
                                      </p:tavLst>
                                    </p:anim>
                                    <p:set>
                                      <p:cBhvr>
                                        <p:cTn id="26"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8" name="矩形 7"/>
          <p:cNvSpPr/>
          <p:nvPr/>
        </p:nvSpPr>
        <p:spPr>
          <a:xfrm>
            <a:off x="254000" y="245804"/>
            <a:ext cx="11671300" cy="639629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汉仪铸字超然体简" panose="00020600040101010101" charset="-122"/>
              <a:ea typeface="汉仪铸字超然体简" panose="00020600040101010101" charset="-122"/>
            </a:endParaRPr>
          </a:p>
        </p:txBody>
      </p:sp>
      <p:sp>
        <p:nvSpPr>
          <p:cNvPr id="4" name="文本框 3"/>
          <p:cNvSpPr txBox="1"/>
          <p:nvPr/>
        </p:nvSpPr>
        <p:spPr>
          <a:xfrm>
            <a:off x="1209675" y="996315"/>
            <a:ext cx="10009505" cy="1599565"/>
          </a:xfrm>
          <a:prstGeom prst="rect">
            <a:avLst/>
          </a:prstGeom>
          <a:noFill/>
        </p:spPr>
        <p:txBody>
          <a:bodyPr wrap="square" rtlCol="0">
            <a:spAutoFit/>
          </a:bodyPr>
          <a:lstStyle/>
          <a:p>
            <a:pPr>
              <a:spcBef>
                <a:spcPct val="50000"/>
              </a:spcBef>
            </a:pPr>
            <a:r>
              <a:rPr lang="en-US" altLang="zh-CN" sz="2800" dirty="0">
                <a:solidFill>
                  <a:srgbClr val="CCCCFF"/>
                </a:solidFill>
                <a:latin typeface="楷体_GB2312" pitchFamily="49" charset="-122"/>
                <a:ea typeface="楷体_GB2312" pitchFamily="49" charset="-122"/>
                <a:sym typeface="+mn-ea"/>
              </a:rPr>
              <a:t> </a:t>
            </a:r>
            <a:r>
              <a:rPr lang="zh-CN" altLang="en-US" sz="2800" dirty="0">
                <a:solidFill>
                  <a:schemeClr val="bg1"/>
                </a:solidFill>
                <a:latin typeface="楷体_GB2312" pitchFamily="49" charset="-122"/>
                <a:ea typeface="楷体_GB2312" pitchFamily="49" charset="-122"/>
                <a:sym typeface="+mn-ea"/>
              </a:rPr>
              <a:t>儿童和少年的权利应当得到保护，他们没有能力保护自己，因此，社会有责任保护他们。</a:t>
            </a:r>
            <a:endParaRPr lang="zh-CN" altLang="en-US" sz="2800" dirty="0">
              <a:latin typeface="楷体_GB2312" pitchFamily="49" charset="-122"/>
              <a:ea typeface="楷体_GB2312" pitchFamily="49" charset="-122"/>
              <a:sym typeface="+mn-ea"/>
            </a:endParaRPr>
          </a:p>
          <a:p>
            <a:pPr>
              <a:spcBef>
                <a:spcPct val="50000"/>
              </a:spcBef>
            </a:pPr>
            <a:r>
              <a:rPr lang="en-US" altLang="zh-CN" sz="2800" dirty="0">
                <a:latin typeface="Arial" panose="020B0604020202020204" pitchFamily="34" charset="0"/>
                <a:ea typeface="楷体_GB2312" pitchFamily="49" charset="-122"/>
                <a:sym typeface="+mn-ea"/>
              </a:rPr>
              <a:t>                                                                                </a:t>
            </a:r>
            <a:r>
              <a:rPr lang="en-US" altLang="zh-CN" sz="2800" dirty="0">
                <a:solidFill>
                  <a:schemeClr val="bg1"/>
                </a:solidFill>
                <a:latin typeface="Arial" panose="020B0604020202020204" pitchFamily="34" charset="0"/>
                <a:ea typeface="楷体_GB2312" pitchFamily="49" charset="-122"/>
                <a:sym typeface="+mn-ea"/>
              </a:rPr>
              <a:t> ——</a:t>
            </a:r>
            <a:r>
              <a:rPr lang="zh-CN" altLang="en-US" sz="2800" dirty="0">
                <a:solidFill>
                  <a:schemeClr val="bg1"/>
                </a:solidFill>
                <a:latin typeface="楷体_GB2312" pitchFamily="49" charset="-122"/>
                <a:ea typeface="楷体_GB2312" pitchFamily="49" charset="-122"/>
                <a:sym typeface="+mn-ea"/>
              </a:rPr>
              <a:t>马克思</a:t>
            </a:r>
            <a:endParaRPr kumimoji="1" lang="zh-CN" altLang="en-US" sz="2800" b="1" dirty="0">
              <a:solidFill>
                <a:schemeClr val="bg1"/>
              </a:solidFill>
              <a:latin typeface="楷体_GB2312" pitchFamily="49" charset="-122"/>
              <a:ea typeface="楷体_GB2312" pitchFamily="49" charset="-122"/>
              <a:sym typeface="+mn-ea"/>
            </a:endParaRPr>
          </a:p>
        </p:txBody>
      </p:sp>
      <p:pic>
        <p:nvPicPr>
          <p:cNvPr id="3" name="图片 2" descr="C:/Users/ljbg/AppData/Local/Temp/kaimatting/20200408230718/output_aiMatting_20200408230738.pngoutput_aiMatting_20200408230738"/>
          <p:cNvPicPr>
            <a:picLocks noChangeAspect="1"/>
          </p:cNvPicPr>
          <p:nvPr>
            <p:custDataLst>
              <p:tags r:id="rId1"/>
            </p:custDataLst>
          </p:nvPr>
        </p:nvPicPr>
        <p:blipFill>
          <a:blip r:embed="rId2"/>
          <a:stretch>
            <a:fillRect/>
          </a:stretch>
        </p:blipFill>
        <p:spPr>
          <a:xfrm>
            <a:off x="10412095" y="5034280"/>
            <a:ext cx="1257300" cy="1435100"/>
          </a:xfrm>
          <a:prstGeom prst="rect">
            <a:avLst/>
          </a:prstGeom>
        </p:spPr>
      </p:pic>
      <p:sp>
        <p:nvSpPr>
          <p:cNvPr id="6" name="文本框 5"/>
          <p:cNvSpPr txBox="1"/>
          <p:nvPr/>
        </p:nvSpPr>
        <p:spPr>
          <a:xfrm>
            <a:off x="6613525" y="5810250"/>
            <a:ext cx="3566160" cy="521970"/>
          </a:xfrm>
          <a:prstGeom prst="rect">
            <a:avLst/>
          </a:prstGeom>
          <a:noFill/>
        </p:spPr>
        <p:txBody>
          <a:bodyPr wrap="square" rtlCol="0" anchor="t">
            <a:spAutoFit/>
          </a:bodyPr>
          <a:p>
            <a:r>
              <a:rPr kumimoji="1" lang="zh-CN" altLang="en-US" sz="2800" b="1">
                <a:solidFill>
                  <a:schemeClr val="bg1"/>
                </a:solidFill>
                <a:latin typeface="汉仪铸字超然体简" panose="00020600040101010101" charset="-122"/>
                <a:ea typeface="汉仪铸字超然体简" panose="00020600040101010101" charset="-122"/>
                <a:sym typeface="+mn-ea"/>
              </a:rPr>
              <a:t>法律，生命的保护伞</a:t>
            </a:r>
            <a:endParaRPr kumimoji="1" lang="zh-CN" altLang="en-US" sz="2800" b="1">
              <a:solidFill>
                <a:schemeClr val="bg1"/>
              </a:solidFill>
              <a:latin typeface="汉仪铸字超然体简" panose="00020600040101010101" charset="-122"/>
              <a:ea typeface="汉仪铸字超然体简" panose="00020600040101010101" charset="-122"/>
              <a:sym typeface="+mn-ea"/>
            </a:endParaRPr>
          </a:p>
        </p:txBody>
      </p:sp>
      <p:sp>
        <p:nvSpPr>
          <p:cNvPr id="15367" name="Text Box 7"/>
          <p:cNvSpPr txBox="1"/>
          <p:nvPr/>
        </p:nvSpPr>
        <p:spPr>
          <a:xfrm>
            <a:off x="1033145" y="2802890"/>
            <a:ext cx="10186035" cy="2799715"/>
          </a:xfrm>
          <a:prstGeom prst="rect">
            <a:avLst/>
          </a:prstGeom>
          <a:noFill/>
          <a:ln w="9525">
            <a:noFill/>
          </a:ln>
        </p:spPr>
        <p:txBody>
          <a:bodyPr wrap="square">
            <a:spAutoFit/>
          </a:bodyPr>
          <a:p>
            <a:r>
              <a:rPr lang="en-US" altLang="zh-CN" dirty="0">
                <a:solidFill>
                  <a:srgbClr val="0099CC"/>
                </a:solidFill>
                <a:latin typeface="Arial" panose="020B0604020202020204" pitchFamily="34" charset="0"/>
              </a:rPr>
              <a:t>            </a:t>
            </a:r>
            <a:r>
              <a:rPr lang="zh-CN" altLang="en-US" sz="2800" dirty="0">
                <a:solidFill>
                  <a:schemeClr val="bg1"/>
                </a:solidFill>
                <a:latin typeface="Arial" panose="020B0604020202020204" pitchFamily="34" charset="0"/>
                <a:ea typeface="楷体_GB2312" pitchFamily="49" charset="-122"/>
              </a:rPr>
              <a:t>关心未成年人的成长，当他们身心健康发展创造良好的条件和社会环境，是党和国家义不容辞的职责，是开创国家和民族更加美好的未来的战略工程，也是实现亿万家庭的最大希望和写神利益的民心工程。</a:t>
            </a:r>
            <a:endParaRPr lang="zh-CN" altLang="en-US" sz="2800" dirty="0">
              <a:latin typeface="Arial" panose="020B0604020202020204" pitchFamily="34" charset="0"/>
              <a:ea typeface="楷体_GB2312" pitchFamily="49" charset="-122"/>
            </a:endParaRPr>
          </a:p>
          <a:p>
            <a:pPr algn="r"/>
            <a:r>
              <a:rPr lang="en-US" altLang="zh-CN" sz="2800" dirty="0">
                <a:solidFill>
                  <a:schemeClr val="bg1"/>
                </a:solidFill>
                <a:latin typeface="Arial" panose="020B0604020202020204" pitchFamily="34" charset="0"/>
                <a:ea typeface="楷体_GB2312" pitchFamily="49" charset="-122"/>
              </a:rPr>
              <a:t>——</a:t>
            </a:r>
            <a:r>
              <a:rPr lang="zh-CN" altLang="en-US" sz="2800" dirty="0">
                <a:solidFill>
                  <a:schemeClr val="bg1"/>
                </a:solidFill>
                <a:latin typeface="Arial" panose="020B0604020202020204" pitchFamily="34" charset="0"/>
                <a:ea typeface="楷体_GB2312" pitchFamily="49" charset="-122"/>
              </a:rPr>
              <a:t>胡锦涛</a:t>
            </a:r>
            <a:endParaRPr lang="zh-CN" altLang="en-US" sz="2800" dirty="0">
              <a:solidFill>
                <a:schemeClr val="bg1"/>
              </a:solidFill>
              <a:latin typeface="Arial" panose="020B0604020202020204" pitchFamily="34" charset="0"/>
              <a:ea typeface="楷体_GB2312" pitchFamily="49" charset="-122"/>
            </a:endParaRPr>
          </a:p>
          <a:p>
            <a:pPr>
              <a:spcBef>
                <a:spcPct val="50000"/>
              </a:spcBef>
            </a:pPr>
            <a:endParaRPr lang="zh-CN" altLang="en-US" sz="2800" dirty="0">
              <a:solidFill>
                <a:schemeClr val="bg1"/>
              </a:solidFill>
              <a:latin typeface="Arial" panose="020B0604020202020204" pitchFamily="34" charset="0"/>
              <a:ea typeface="楷体_GB2312"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5367"/>
                                        </p:tgtEl>
                                        <p:attrNameLst>
                                          <p:attrName>style.visibility</p:attrName>
                                        </p:attrNameLst>
                                      </p:cBhvr>
                                      <p:to>
                                        <p:strVal val="visible"/>
                                      </p:to>
                                    </p:set>
                                    <p:anim calcmode="discrete" valueType="clr">
                                      <p:cBhvr override="childStyle">
                                        <p:cTn id="12" dur="80"/>
                                        <p:tgtEl>
                                          <p:spTgt spid="1536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367"/>
                                        </p:tgtEl>
                                        <p:attrNameLst>
                                          <p:attrName>fillcolor</p:attrName>
                                        </p:attrNameLst>
                                      </p:cBhvr>
                                      <p:tavLst>
                                        <p:tav tm="0">
                                          <p:val>
                                            <p:clrVal>
                                              <a:schemeClr val="accent2"/>
                                            </p:clrVal>
                                          </p:val>
                                        </p:tav>
                                        <p:tav tm="50000">
                                          <p:val>
                                            <p:clrVal>
                                              <a:schemeClr val="hlink"/>
                                            </p:clrVal>
                                          </p:val>
                                        </p:tav>
                                      </p:tavLst>
                                    </p:anim>
                                    <p:set>
                                      <p:cBhvr>
                                        <p:cTn id="14" dur="80"/>
                                        <p:tgtEl>
                                          <p:spTgt spid="153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536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1754505" y="826135"/>
            <a:ext cx="7114540" cy="645160"/>
          </a:xfrm>
          <a:prstGeom prst="rect">
            <a:avLst/>
          </a:prstGeom>
          <a:noFill/>
        </p:spPr>
        <p:txBody>
          <a:bodyPr wrap="square" rtlCol="0" anchor="t">
            <a:spAutoFit/>
          </a:bodyPr>
          <a:p>
            <a:r>
              <a:rPr lang="zh-CN" altLang="en-US" sz="3600">
                <a:latin typeface="楷体" panose="02010609060101010101" charset="-122"/>
                <a:ea typeface="楷体" panose="02010609060101010101" charset="-122"/>
              </a:rPr>
              <a:t>学生伤害事故的概念和特征有哪些</a:t>
            </a:r>
            <a:endParaRPr lang="zh-CN" altLang="en-US" sz="3600">
              <a:latin typeface="楷体" panose="02010609060101010101" charset="-122"/>
              <a:ea typeface="楷体" panose="02010609060101010101" charset="-122"/>
            </a:endParaRPr>
          </a:p>
        </p:txBody>
      </p:sp>
      <p:sp>
        <p:nvSpPr>
          <p:cNvPr id="3" name="文本框 2"/>
          <p:cNvSpPr txBox="1"/>
          <p:nvPr/>
        </p:nvSpPr>
        <p:spPr>
          <a:xfrm>
            <a:off x="582930" y="1839595"/>
            <a:ext cx="11025505" cy="3538220"/>
          </a:xfrm>
          <a:prstGeom prst="rect">
            <a:avLst/>
          </a:prstGeom>
          <a:noFill/>
        </p:spPr>
        <p:txBody>
          <a:bodyPr wrap="square" rtlCol="0" anchor="t">
            <a:spAutoFit/>
          </a:bodyPr>
          <a:p>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对学生伤害事故的界定，可以从学生伤害事故的法律特征方面着手进行分析，学生伤害事故的法律特征，主要有以下三点：  </a:t>
            </a:r>
            <a:endParaRPr lang="zh-CN" altLang="en-US" sz="2800">
              <a:latin typeface="楷体" panose="02010609060101010101" charset="-122"/>
              <a:ea typeface="楷体" panose="02010609060101010101" charset="-122"/>
              <a:cs typeface="楷体" panose="02010609060101010101" charset="-122"/>
            </a:endParaRPr>
          </a:p>
          <a:p>
            <a:r>
              <a:rPr lang="zh-CN" altLang="en-US" sz="2800">
                <a:latin typeface="楷体" panose="02010609060101010101" charset="-122"/>
                <a:ea typeface="楷体" panose="02010609060101010101" charset="-122"/>
                <a:cs typeface="楷体" panose="02010609060101010101" charset="-122"/>
              </a:rPr>
              <a:t>    第一，“学生”的外延不能过于扩大，以至于偏离法律确定学生伤害事故的立意。</a:t>
            </a:r>
            <a:endParaRPr lang="zh-CN" altLang="en-US" sz="2800">
              <a:latin typeface="楷体" panose="02010609060101010101" charset="-122"/>
              <a:ea typeface="楷体" panose="02010609060101010101" charset="-122"/>
              <a:cs typeface="楷体" panose="02010609060101010101" charset="-122"/>
            </a:endParaRPr>
          </a:p>
          <a:p>
            <a:r>
              <a:rPr lang="zh-CN" altLang="en-US" sz="2800">
                <a:latin typeface="楷体" panose="02010609060101010101" charset="-122"/>
                <a:ea typeface="楷体" panose="02010609060101010101" charset="-122"/>
                <a:cs typeface="楷体" panose="02010609060101010101" charset="-122"/>
              </a:rPr>
              <a:t>    第二，学生伤害事故发生的范围，应当限于学校、幼儿园的教育、教学活动。</a:t>
            </a:r>
            <a:endParaRPr lang="zh-CN" altLang="en-US" sz="2800">
              <a:latin typeface="楷体" panose="02010609060101010101" charset="-122"/>
              <a:ea typeface="楷体" panose="02010609060101010101" charset="-122"/>
              <a:cs typeface="楷体" panose="02010609060101010101" charset="-122"/>
            </a:endParaRPr>
          </a:p>
          <a:p>
            <a:r>
              <a:rPr lang="zh-CN" altLang="en-US" sz="2800">
                <a:latin typeface="楷体" panose="02010609060101010101" charset="-122"/>
                <a:ea typeface="楷体" panose="02010609060101010101" charset="-122"/>
                <a:cs typeface="楷体" panose="02010609060101010101" charset="-122"/>
              </a:rPr>
              <a:t>    第三，事故的种类，包括学生本人的人身伤害事故和死亡事故，以及学生造成的他人的人身伤害事故和死亡事故。</a:t>
            </a:r>
            <a:endParaRPr lang="zh-CN" altLang="en-US" sz="280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8" name="矩形 7"/>
          <p:cNvSpPr/>
          <p:nvPr/>
        </p:nvSpPr>
        <p:spPr>
          <a:xfrm>
            <a:off x="254000" y="245804"/>
            <a:ext cx="11671300" cy="639629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汉仪铸字超然体简" panose="00020600040101010101" charset="-122"/>
              <a:ea typeface="汉仪铸字超然体简" panose="00020600040101010101" charset="-122"/>
            </a:endParaRPr>
          </a:p>
        </p:txBody>
      </p:sp>
      <p:sp>
        <p:nvSpPr>
          <p:cNvPr id="4" name="文本框 3"/>
          <p:cNvSpPr txBox="1"/>
          <p:nvPr/>
        </p:nvSpPr>
        <p:spPr>
          <a:xfrm>
            <a:off x="1962150" y="2611755"/>
            <a:ext cx="8268335" cy="829945"/>
          </a:xfrm>
          <a:prstGeom prst="rect">
            <a:avLst/>
          </a:prstGeom>
          <a:noFill/>
        </p:spPr>
        <p:txBody>
          <a:bodyPr wrap="square" rtlCol="0">
            <a:spAutoFit/>
          </a:bodyPr>
          <a:lstStyle/>
          <a:p>
            <a:pPr>
              <a:spcBef>
                <a:spcPct val="50000"/>
              </a:spcBef>
            </a:pPr>
            <a:r>
              <a:rPr kumimoji="1" lang="zh-CN" altLang="en-US" sz="4800" b="1">
                <a:solidFill>
                  <a:schemeClr val="bg1"/>
                </a:solidFill>
                <a:latin typeface="汉仪铸字超然体简" panose="00020600040101010101" charset="-122"/>
                <a:ea typeface="汉仪铸字超然体简" panose="00020600040101010101" charset="-122"/>
                <a:sym typeface="+mn-ea"/>
              </a:rPr>
              <a:t>教师在学生伤害事故中的过错</a:t>
            </a:r>
            <a:endParaRPr kumimoji="1" lang="zh-CN" altLang="en-US" sz="4800" b="1" dirty="0">
              <a:solidFill>
                <a:schemeClr val="bg1"/>
              </a:solidFill>
              <a:latin typeface="汉仪铸字超然体简" panose="00020600040101010101" charset="-122"/>
              <a:ea typeface="汉仪铸字超然体简" panose="00020600040101010101" charset="-122"/>
              <a:sym typeface="+mn-ea"/>
            </a:endParaRPr>
          </a:p>
        </p:txBody>
      </p:sp>
      <p:pic>
        <p:nvPicPr>
          <p:cNvPr id="3" name="图片 2" descr="C:/Users/ljbg/AppData/Local/Temp/kaimatting/20200408230718/output_aiMatting_20200408230738.pngoutput_aiMatting_20200408230738"/>
          <p:cNvPicPr>
            <a:picLocks noChangeAspect="1"/>
          </p:cNvPicPr>
          <p:nvPr>
            <p:custDataLst>
              <p:tags r:id="rId1"/>
            </p:custDataLst>
          </p:nvPr>
        </p:nvPicPr>
        <p:blipFill>
          <a:blip r:embed="rId2"/>
          <a:stretch>
            <a:fillRect/>
          </a:stretch>
        </p:blipFill>
        <p:spPr>
          <a:xfrm>
            <a:off x="10412095" y="5034280"/>
            <a:ext cx="1257300" cy="1435100"/>
          </a:xfrm>
          <a:prstGeom prst="rect">
            <a:avLst/>
          </a:prstGeom>
        </p:spPr>
      </p:pic>
      <p:sp>
        <p:nvSpPr>
          <p:cNvPr id="6" name="文本框 5"/>
          <p:cNvSpPr txBox="1"/>
          <p:nvPr/>
        </p:nvSpPr>
        <p:spPr>
          <a:xfrm>
            <a:off x="6613525" y="5810250"/>
            <a:ext cx="3566160" cy="521970"/>
          </a:xfrm>
          <a:prstGeom prst="rect">
            <a:avLst/>
          </a:prstGeom>
          <a:noFill/>
        </p:spPr>
        <p:txBody>
          <a:bodyPr wrap="square" rtlCol="0" anchor="t">
            <a:spAutoFit/>
          </a:bodyPr>
          <a:p>
            <a:r>
              <a:rPr kumimoji="1" lang="zh-CN" altLang="en-US" sz="2800" b="1">
                <a:solidFill>
                  <a:schemeClr val="bg1"/>
                </a:solidFill>
                <a:latin typeface="汉仪铸字超然体简" panose="00020600040101010101" charset="-122"/>
                <a:ea typeface="汉仪铸字超然体简" panose="00020600040101010101" charset="-122"/>
                <a:sym typeface="+mn-ea"/>
              </a:rPr>
              <a:t>法律，生命的保护伞</a:t>
            </a:r>
            <a:endParaRPr kumimoji="1" lang="zh-CN" altLang="en-US" sz="2800" b="1">
              <a:solidFill>
                <a:schemeClr val="bg1"/>
              </a:solidFill>
              <a:latin typeface="汉仪铸字超然体简" panose="00020600040101010101" charset="-122"/>
              <a:ea typeface="汉仪铸字超然体简" panose="00020600040101010101" charset="-122"/>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129" name="Text Box 9"/>
          <p:cNvSpPr txBox="1"/>
          <p:nvPr/>
        </p:nvSpPr>
        <p:spPr>
          <a:xfrm>
            <a:off x="1774825" y="1052513"/>
            <a:ext cx="5903913" cy="3076575"/>
          </a:xfrm>
          <a:prstGeom prst="rect">
            <a:avLst/>
          </a:prstGeom>
          <a:noFill/>
          <a:ln w="9525">
            <a:noFill/>
          </a:ln>
        </p:spPr>
        <p:txBody>
          <a:bodyPr>
            <a:spAutoFit/>
          </a:bodyPr>
          <a:p>
            <a:pPr>
              <a:spcBef>
                <a:spcPct val="50000"/>
              </a:spcBef>
            </a:pPr>
            <a:r>
              <a:rPr lang="en-US" altLang="zh-CN" sz="2800" dirty="0">
                <a:latin typeface="楷体_GB2312" pitchFamily="49" charset="-122"/>
                <a:ea typeface="楷体_GB2312" pitchFamily="49" charset="-122"/>
              </a:rPr>
              <a:t>    </a:t>
            </a:r>
            <a:r>
              <a:rPr lang="zh-CN" altLang="en-US" sz="2800" dirty="0">
                <a:latin typeface="楷体_GB2312" pitchFamily="49" charset="-122"/>
                <a:ea typeface="楷体_GB2312" pitchFamily="49" charset="-122"/>
              </a:rPr>
              <a:t>有一所学校要对教室进行装修。某装修队为了降低成本，欲选择价格低廉的非环保油漆。学校领导发现问题即时制止：</a:t>
            </a:r>
            <a:r>
              <a:rPr lang="zh-CN" altLang="en-US" sz="2800" dirty="0">
                <a:latin typeface="Arial" panose="020B0604020202020204" pitchFamily="34" charset="0"/>
                <a:ea typeface="楷体_GB2312" pitchFamily="49" charset="-122"/>
              </a:rPr>
              <a:t>“</a:t>
            </a:r>
            <a:r>
              <a:rPr lang="zh-CN" altLang="en-US" sz="2800" dirty="0">
                <a:latin typeface="楷体_GB2312" pitchFamily="49" charset="-122"/>
                <a:ea typeface="楷体_GB2312" pitchFamily="49" charset="-122"/>
              </a:rPr>
              <a:t>我们是为了改善孩子的学习条件才装修教室的</a:t>
            </a:r>
            <a:r>
              <a:rPr lang="en-US" altLang="zh-CN" sz="2800" dirty="0">
                <a:latin typeface="Arial" panose="020B0604020202020204" pitchFamily="34" charset="0"/>
                <a:ea typeface="楷体_GB2312" pitchFamily="49" charset="-122"/>
              </a:rPr>
              <a:t>……”</a:t>
            </a:r>
            <a:endParaRPr lang="en-US" altLang="zh-CN" sz="2800" dirty="0">
              <a:latin typeface="楷体_GB2312" pitchFamily="49" charset="-122"/>
              <a:ea typeface="楷体_GB2312" pitchFamily="49" charset="-122"/>
            </a:endParaRPr>
          </a:p>
          <a:p>
            <a:pPr>
              <a:spcBef>
                <a:spcPct val="50000"/>
              </a:spcBef>
            </a:pPr>
            <a:r>
              <a:rPr lang="en-US" altLang="zh-CN" dirty="0">
                <a:latin typeface="楷体_GB2312" pitchFamily="49" charset="-122"/>
                <a:ea typeface="楷体_GB2312" pitchFamily="49" charset="-122"/>
              </a:rPr>
              <a:t>       </a:t>
            </a:r>
            <a:endParaRPr lang="en-US" altLang="zh-CN" dirty="0">
              <a:solidFill>
                <a:srgbClr val="0000FF"/>
              </a:solidFill>
              <a:latin typeface="楷体_GB2312" pitchFamily="49" charset="-122"/>
              <a:ea typeface="楷体_GB2312" pitchFamily="49" charset="-122"/>
            </a:endParaRPr>
          </a:p>
          <a:p>
            <a:pPr>
              <a:spcBef>
                <a:spcPct val="50000"/>
              </a:spcBef>
            </a:pPr>
            <a:r>
              <a:rPr lang="en-US" altLang="zh-CN" dirty="0">
                <a:solidFill>
                  <a:srgbClr val="FF9999"/>
                </a:solidFill>
                <a:latin typeface="楷体_GB2312" pitchFamily="49" charset="-122"/>
                <a:ea typeface="楷体_GB2312" pitchFamily="49" charset="-122"/>
              </a:rPr>
              <a:t>   </a:t>
            </a:r>
            <a:endParaRPr lang="en-US" altLang="zh-CN" dirty="0">
              <a:solidFill>
                <a:srgbClr val="FF0066"/>
              </a:solidFill>
              <a:latin typeface="楷体_GB2312" pitchFamily="49" charset="-122"/>
              <a:ea typeface="楷体_GB2312" pitchFamily="49" charset="-122"/>
            </a:endParaRPr>
          </a:p>
        </p:txBody>
      </p:sp>
      <p:sp>
        <p:nvSpPr>
          <p:cNvPr id="5130" name="Rectangle 10"/>
          <p:cNvSpPr/>
          <p:nvPr/>
        </p:nvSpPr>
        <p:spPr>
          <a:xfrm>
            <a:off x="1952625" y="4293553"/>
            <a:ext cx="6357938" cy="1814830"/>
          </a:xfrm>
          <a:prstGeom prst="rect">
            <a:avLst/>
          </a:prstGeom>
          <a:noFill/>
          <a:ln w="9525">
            <a:noFill/>
          </a:ln>
        </p:spPr>
        <p:txBody>
          <a:bodyPr>
            <a:spAutoFit/>
          </a:bodyPr>
          <a:p>
            <a:pPr>
              <a:spcBef>
                <a:spcPct val="50000"/>
              </a:spcBef>
            </a:pPr>
            <a:r>
              <a:rPr lang="en-US" altLang="zh-CN" dirty="0">
                <a:solidFill>
                  <a:srgbClr val="FF0066"/>
                </a:solidFill>
                <a:latin typeface="Arial" panose="020B0604020202020204" pitchFamily="34" charset="0"/>
              </a:rPr>
              <a:t>         </a:t>
            </a:r>
            <a:r>
              <a:rPr lang="en-US" altLang="zh-CN" sz="2800" dirty="0">
                <a:solidFill>
                  <a:srgbClr val="FF0066"/>
                </a:solidFill>
                <a:latin typeface="Arial" panose="020B0604020202020204" pitchFamily="34" charset="0"/>
                <a:ea typeface="楷体_GB2312" pitchFamily="49" charset="-122"/>
              </a:rPr>
              <a:t>《</a:t>
            </a:r>
            <a:r>
              <a:rPr lang="zh-CN" altLang="en-US" sz="2800" dirty="0">
                <a:solidFill>
                  <a:srgbClr val="FF0066"/>
                </a:solidFill>
                <a:latin typeface="Arial" panose="020B0604020202020204" pitchFamily="34" charset="0"/>
                <a:ea typeface="楷体_GB2312" pitchFamily="49" charset="-122"/>
              </a:rPr>
              <a:t>中华人民共和国未成年人保护法</a:t>
            </a:r>
            <a:r>
              <a:rPr lang="en-US" altLang="zh-CN" sz="2800" dirty="0">
                <a:solidFill>
                  <a:srgbClr val="FF0066"/>
                </a:solidFill>
                <a:latin typeface="Arial" panose="020B0604020202020204" pitchFamily="34" charset="0"/>
                <a:ea typeface="楷体_GB2312" pitchFamily="49" charset="-122"/>
              </a:rPr>
              <a:t>》</a:t>
            </a:r>
            <a:r>
              <a:rPr lang="zh-CN" altLang="en-US" sz="2800" dirty="0">
                <a:solidFill>
                  <a:srgbClr val="FF0066"/>
                </a:solidFill>
                <a:latin typeface="Arial" panose="020B0604020202020204" pitchFamily="34" charset="0"/>
                <a:ea typeface="楷体_GB2312" pitchFamily="49" charset="-122"/>
              </a:rPr>
              <a:t>规定：“学校、幼儿园、托儿所不得在危机未成年人人身安全、健康的校舍和其他设施、场所中进行教育教学活动。”</a:t>
            </a:r>
            <a:endParaRPr lang="zh-CN" altLang="en-US" sz="2800" dirty="0">
              <a:solidFill>
                <a:srgbClr val="FF0066"/>
              </a:solidFill>
              <a:latin typeface="Arial" panose="020B0604020202020204" pitchFamily="34" charset="0"/>
              <a:ea typeface="楷体_GB2312" pitchFamily="49" charset="-122"/>
            </a:endParaRPr>
          </a:p>
        </p:txBody>
      </p:sp>
      <p:sp>
        <p:nvSpPr>
          <p:cNvPr id="5131" name="Rectangle 11"/>
          <p:cNvSpPr/>
          <p:nvPr/>
        </p:nvSpPr>
        <p:spPr>
          <a:xfrm>
            <a:off x="2238375" y="3500438"/>
            <a:ext cx="5516880" cy="521970"/>
          </a:xfrm>
          <a:prstGeom prst="rect">
            <a:avLst/>
          </a:prstGeom>
          <a:noFill/>
          <a:ln w="9525">
            <a:noFill/>
          </a:ln>
        </p:spPr>
        <p:txBody>
          <a:bodyPr wrap="none">
            <a:spAutoFit/>
          </a:bodyPr>
          <a:p>
            <a:r>
              <a:rPr lang="zh-CN" altLang="en-US" sz="2800" dirty="0">
                <a:solidFill>
                  <a:srgbClr val="0000FF"/>
                </a:solidFill>
                <a:latin typeface="Arial" panose="020B0604020202020204" pitchFamily="34" charset="0"/>
                <a:ea typeface="楷体_GB2312" pitchFamily="49" charset="-122"/>
              </a:rPr>
              <a:t>你觉得领导做得对不对？为什么？</a:t>
            </a:r>
            <a:endParaRPr lang="zh-CN" altLang="en-US" sz="2800" dirty="0">
              <a:solidFill>
                <a:srgbClr val="0000FF"/>
              </a:solidFill>
              <a:latin typeface="Arial" panose="020B0604020202020204" pitchFamily="34" charset="0"/>
              <a:ea typeface="楷体_GB2312" pitchFamily="49" charset="-122"/>
            </a:endParaRPr>
          </a:p>
        </p:txBody>
      </p:sp>
      <p:sp>
        <p:nvSpPr>
          <p:cNvPr id="9221" name="WordArt 16"/>
          <p:cNvSpPr>
            <a:spLocks noTextEdit="1"/>
          </p:cNvSpPr>
          <p:nvPr/>
        </p:nvSpPr>
        <p:spPr>
          <a:xfrm>
            <a:off x="1952625" y="285750"/>
            <a:ext cx="3071813" cy="571500"/>
          </a:xfrm>
          <a:prstGeom prst="rect">
            <a:avLst/>
          </a:prstGeom>
        </p:spPr>
        <p:txBody>
          <a:bodyPr wrap="none" fromWordArt="1">
            <a:prstTxWarp prst="textPlain">
              <a:avLst>
                <a:gd name="adj" fmla="val 50000"/>
              </a:avLst>
            </a:prstTxWarp>
            <a:normAutofit fontScale="90000" lnSpcReduction="10000"/>
          </a:bodyPr>
          <a:p>
            <a:pPr algn="ctr" eaLnBrk="0" hangingPunct="0"/>
            <a:r>
              <a:rPr lang="zh-CN" altLang="en-US" sz="3600" b="1">
                <a:ln w="12700" cap="flat" cmpd="sng">
                  <a:solidFill>
                    <a:srgbClr val="EAEAEA"/>
                  </a:solidFill>
                  <a:prstDash val="solid"/>
                  <a:headEnd type="none" w="med" len="med"/>
                  <a:tailEnd type="none" w="med" len="med"/>
                </a:ln>
                <a:solidFill>
                  <a:srgbClr val="FF0000"/>
                </a:solidFill>
                <a:effectLst/>
                <a:latin typeface="宋体" panose="02010600030101010101" pitchFamily="2" charset="-122"/>
                <a:ea typeface="宋体" panose="02010600030101010101" pitchFamily="2" charset="-122"/>
              </a:rPr>
              <a:t>扫描镜（一）</a:t>
            </a:r>
            <a:endParaRPr lang="zh-CN" altLang="en-US" sz="3600" b="1">
              <a:ln w="12700" cap="flat" cmpd="sng">
                <a:solidFill>
                  <a:srgbClr val="EAEAEA"/>
                </a:solidFill>
                <a:prstDash val="solid"/>
                <a:headEnd type="none" w="med" len="med"/>
                <a:tailEnd type="none" w="med" len="med"/>
              </a:ln>
              <a:solidFill>
                <a:srgbClr val="FF0000"/>
              </a:solidFill>
              <a:effectLst/>
              <a:latin typeface="宋体" panose="02010600030101010101" pitchFamily="2" charset="-122"/>
              <a:ea typeface="宋体" panose="02010600030101010101" pitchFamily="2" charset="-122"/>
            </a:endParaRPr>
          </a:p>
        </p:txBody>
      </p:sp>
      <p:pic>
        <p:nvPicPr>
          <p:cNvPr id="5138" name="Picture 18" descr="e603ac3516359ff9a71e121a"/>
          <p:cNvPicPr>
            <a:picLocks noChangeAspect="1"/>
          </p:cNvPicPr>
          <p:nvPr/>
        </p:nvPicPr>
        <p:blipFill>
          <a:blip r:embed="rId2"/>
          <a:stretch>
            <a:fillRect/>
          </a:stretch>
        </p:blipFill>
        <p:spPr>
          <a:xfrm>
            <a:off x="8482330" y="857250"/>
            <a:ext cx="2592388" cy="19462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animEffect transition="in" filter="wheel(4)">
                                      <p:cBhvr>
                                        <p:cTn id="7" dur="500"/>
                                        <p:tgtEl>
                                          <p:spTgt spid="51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38"/>
                                        </p:tgtEl>
                                        <p:attrNameLst>
                                          <p:attrName>style.visibility</p:attrName>
                                        </p:attrNameLst>
                                      </p:cBhvr>
                                      <p:to>
                                        <p:strVal val="visible"/>
                                      </p:to>
                                    </p:set>
                                    <p:animEffect transition="in" filter="dissolve">
                                      <p:cBhvr>
                                        <p:cTn id="12" dur="500"/>
                                        <p:tgtEl>
                                          <p:spTgt spid="513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131"/>
                                        </p:tgtEl>
                                        <p:attrNameLst>
                                          <p:attrName>style.visibility</p:attrName>
                                        </p:attrNameLst>
                                      </p:cBhvr>
                                      <p:to>
                                        <p:strVal val="visible"/>
                                      </p:to>
                                    </p:set>
                                    <p:animEffect transition="in" filter="wheel(4)">
                                      <p:cBhvr>
                                        <p:cTn id="17" dur="500"/>
                                        <p:tgtEl>
                                          <p:spTgt spid="5131"/>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5130"/>
                                        </p:tgtEl>
                                        <p:attrNameLst>
                                          <p:attrName>style.visibility</p:attrName>
                                        </p:attrNameLst>
                                      </p:cBhvr>
                                      <p:to>
                                        <p:strVal val="visible"/>
                                      </p:to>
                                    </p:set>
                                    <p:anim calcmode="discrete" valueType="clr">
                                      <p:cBhvr override="childStyle">
                                        <p:cTn id="22" dur="80"/>
                                        <p:tgtEl>
                                          <p:spTgt spid="5130"/>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5130"/>
                                        </p:tgtEl>
                                        <p:attrNameLst>
                                          <p:attrName>fillcolor</p:attrName>
                                        </p:attrNameLst>
                                      </p:cBhvr>
                                      <p:tavLst>
                                        <p:tav tm="0">
                                          <p:val>
                                            <p:clrVal>
                                              <a:schemeClr val="accent2"/>
                                            </p:clrVal>
                                          </p:val>
                                        </p:tav>
                                        <p:tav tm="50000">
                                          <p:val>
                                            <p:clrVal>
                                              <a:schemeClr val="hlink"/>
                                            </p:clrVal>
                                          </p:val>
                                        </p:tav>
                                      </p:tavLst>
                                    </p:anim>
                                    <p:set>
                                      <p:cBhvr>
                                        <p:cTn id="24" dur="80"/>
                                        <p:tgtEl>
                                          <p:spTgt spid="51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P spid="5130" grpId="0"/>
      <p:bldP spid="5131" grpId="0"/>
    </p:bldLst>
  </p:timing>
</p:sld>
</file>

<file path=ppt/tags/tag1.xml><?xml version="1.0" encoding="utf-8"?>
<p:tagLst xmlns:p="http://schemas.openxmlformats.org/presentationml/2006/main">
  <p:tag name="REFSHAPE" val="689009492"/>
  <p:tag name="KSO_WM_UNIT_PLACING_PICTURE_USER_VIEWPORT" val="{&quot;height&quot;:5629,&quot;width&quot;:4933}"/>
</p:tagLst>
</file>

<file path=ppt/tags/tag2.xml><?xml version="1.0" encoding="utf-8"?>
<p:tagLst xmlns:p="http://schemas.openxmlformats.org/presentationml/2006/main">
  <p:tag name="REFSHAPE" val="689009492"/>
  <p:tag name="KSO_WM_UNIT_PLACING_PICTURE_USER_VIEWPORT" val="{&quot;height&quot;:5629,&quot;width&quot;:4933}"/>
</p:tagLst>
</file>

<file path=ppt/tags/tag3.xml><?xml version="1.0" encoding="utf-8"?>
<p:tagLst xmlns:p="http://schemas.openxmlformats.org/presentationml/2006/main">
  <p:tag name="REFSHAPE" val="689009492"/>
  <p:tag name="KSO_WM_UNIT_PLACING_PICTURE_USER_VIEWPORT" val="{&quot;height&quot;:5629,&quot;width&quot;:4933}"/>
</p:tagLst>
</file>

<file path=ppt/tags/tag4.xml><?xml version="1.0" encoding="utf-8"?>
<p:tagLst xmlns:p="http://schemas.openxmlformats.org/presentationml/2006/main">
  <p:tag name="REFSHAPE" val="689009492"/>
  <p:tag name="KSO_WM_UNIT_PLACING_PICTURE_USER_VIEWPORT" val="{&quot;height&quot;:5629,&quot;width&quot;:4933}"/>
</p:tagLst>
</file>

<file path=ppt/tags/tag5.xml><?xml version="1.0" encoding="utf-8"?>
<p:tagLst xmlns:p="http://schemas.openxmlformats.org/presentationml/2006/main">
  <p:tag name="REFSHAPE" val="689009492"/>
  <p:tag name="KSO_WM_UNIT_PLACING_PICTURE_USER_VIEWPORT" val="{&quot;height&quot;:5629,&quot;width&quot;:4933}"/>
</p:tagLst>
</file>

<file path=ppt/tags/tag6.xml><?xml version="1.0" encoding="utf-8"?>
<p:tagLst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方正悠黑体"/>
        <a:cs typeface=""/>
      </a:majorFont>
      <a:minorFont>
        <a:latin typeface="Arial"/>
        <a:ea typeface="方正悠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3608</Words>
  <Application>WPS 演示</Application>
  <PresentationFormat>宽屏</PresentationFormat>
  <Paragraphs>150</Paragraphs>
  <Slides>24</Slides>
  <Notes>21</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24</vt:i4>
      </vt:variant>
    </vt:vector>
  </HeadingPairs>
  <TitlesOfParts>
    <vt:vector size="45" baseType="lpstr">
      <vt:lpstr>Arial</vt:lpstr>
      <vt:lpstr>宋体</vt:lpstr>
      <vt:lpstr>Wingdings</vt:lpstr>
      <vt:lpstr>Arial</vt:lpstr>
      <vt:lpstr>汉仪铸字超然体简</vt:lpstr>
      <vt:lpstr>楷体</vt:lpstr>
      <vt:lpstr>楷体_GB2312</vt:lpstr>
      <vt:lpstr>新宋体</vt:lpstr>
      <vt:lpstr>仿宋_GB2312</vt:lpstr>
      <vt:lpstr>微软雅黑</vt:lpstr>
      <vt:lpstr>Arial Unicode MS</vt:lpstr>
      <vt:lpstr>方正悠黑体</vt:lpstr>
      <vt:lpstr>黑体</vt:lpstr>
      <vt:lpstr>DengXian</vt:lpstr>
      <vt:lpstr>AMGDT</vt:lpstr>
      <vt:lpstr>仿宋</vt:lpstr>
      <vt:lpstr>Arial Black</vt:lpstr>
      <vt:lpstr>方正舒体</vt:lpstr>
      <vt:lpstr>幼圆</vt:lpstr>
      <vt:lpstr>华文行楷</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法律小故事</vt:lpstr>
      <vt:lpstr>PowerPoint 演示文稿</vt:lpstr>
      <vt:lpstr>故事感想</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王向荣~</cp:lastModifiedBy>
  <cp:revision>671</cp:revision>
  <dcterms:created xsi:type="dcterms:W3CDTF">2018-06-17T04:53:00Z</dcterms:created>
  <dcterms:modified xsi:type="dcterms:W3CDTF">2020-04-09T13:56:21Z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