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  <p:sldId id="258" r:id="rId4"/>
    <p:sldId id="259" r:id="rId5"/>
    <p:sldId id="261" r:id="rId6"/>
    <p:sldId id="260" r:id="rId7"/>
    <p:sldId id="286" r:id="rId8"/>
    <p:sldId id="262" r:id="rId9"/>
    <p:sldId id="283" r:id="rId10"/>
    <p:sldId id="263" r:id="rId11"/>
    <p:sldId id="257" r:id="rId12"/>
    <p:sldId id="264" r:id="rId13"/>
    <p:sldId id="265" r:id="rId14"/>
    <p:sldId id="267" r:id="rId15"/>
    <p:sldId id="285" r:id="rId16"/>
    <p:sldId id="266" r:id="rId17"/>
    <p:sldId id="268" r:id="rId18"/>
    <p:sldId id="270" r:id="rId19"/>
    <p:sldId id="271" r:id="rId20"/>
    <p:sldId id="269" r:id="rId21"/>
    <p:sldId id="272" r:id="rId22"/>
    <p:sldId id="274" r:id="rId23"/>
    <p:sldId id="280" r:id="rId24"/>
    <p:sldId id="282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08" autoAdjust="0"/>
  </p:normalViewPr>
  <p:slideViewPr>
    <p:cSldViewPr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9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57AC3-CCF7-47C8-9859-1CCA5C9144B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E695152-9522-4AC7-A931-EB934D901057}">
      <dgm:prSet phldrT="[文本]"/>
      <dgm:spPr/>
      <dgm:t>
        <a:bodyPr/>
        <a:lstStyle/>
        <a:p>
          <a:r>
            <a: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rPr>
            <a:t>乳儿期</a:t>
          </a:r>
          <a:endParaRPr lang="zh-CN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幼圆" pitchFamily="49" charset="-122"/>
            <a:ea typeface="幼圆" pitchFamily="49" charset="-122"/>
          </a:endParaRPr>
        </a:p>
      </dgm:t>
    </dgm:pt>
    <dgm:pt modelId="{18244AAA-3DA8-4968-8FA6-BCAD5C570B0B}" type="parTrans" cxnId="{6AF11778-9182-4989-B5CE-9D2D7886AE10}">
      <dgm:prSet/>
      <dgm:spPr/>
      <dgm:t>
        <a:bodyPr/>
        <a:lstStyle/>
        <a:p>
          <a:endParaRPr lang="zh-CN" altLang="en-US"/>
        </a:p>
      </dgm:t>
    </dgm:pt>
    <dgm:pt modelId="{102FF436-A7F0-40C3-A4EF-321A67A13142}" type="sibTrans" cxnId="{6AF11778-9182-4989-B5CE-9D2D7886AE10}">
      <dgm:prSet/>
      <dgm:spPr/>
      <dgm:t>
        <a:bodyPr/>
        <a:lstStyle/>
        <a:p>
          <a:endParaRPr lang="zh-CN" altLang="en-US"/>
        </a:p>
      </dgm:t>
    </dgm:pt>
    <dgm:pt modelId="{7BF409A1-B824-4921-B637-61AA87985862}">
      <dgm:prSet phldrT="[文本]"/>
      <dgm:spPr/>
      <dgm:t>
        <a:bodyPr/>
        <a:lstStyle/>
        <a:p>
          <a:r>
            <a: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rPr>
            <a:t>婴儿期</a:t>
          </a:r>
        </a:p>
      </dgm:t>
    </dgm:pt>
    <dgm:pt modelId="{8BCFB0D4-2A08-45EB-9ED8-E65ED35D1E14}" type="parTrans" cxnId="{319D1BCA-7F53-4DF3-9318-FE1B589C2786}">
      <dgm:prSet/>
      <dgm:spPr/>
      <dgm:t>
        <a:bodyPr/>
        <a:lstStyle/>
        <a:p>
          <a:endParaRPr lang="zh-CN" altLang="en-US"/>
        </a:p>
      </dgm:t>
    </dgm:pt>
    <dgm:pt modelId="{4213CB5B-0512-4BE1-A447-3F7580EB62CB}" type="sibTrans" cxnId="{319D1BCA-7F53-4DF3-9318-FE1B589C2786}">
      <dgm:prSet/>
      <dgm:spPr/>
      <dgm:t>
        <a:bodyPr/>
        <a:lstStyle/>
        <a:p>
          <a:endParaRPr lang="zh-CN" altLang="en-US"/>
        </a:p>
      </dgm:t>
    </dgm:pt>
    <dgm:pt modelId="{B8CAAE4E-57B1-4E44-A28D-5839E2E2FF10}">
      <dgm:prSet phldrT="[文本]"/>
      <dgm:spPr/>
      <dgm:t>
        <a:bodyPr/>
        <a:lstStyle/>
        <a:p>
          <a:r>
            <a: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rPr>
            <a:t>幼儿期</a:t>
          </a:r>
        </a:p>
      </dgm:t>
    </dgm:pt>
    <dgm:pt modelId="{8D2D2771-AEE0-4DB4-A95D-F04FA5CCEEB9}" type="parTrans" cxnId="{26B73E21-5727-4A13-BDC7-59409ED7A339}">
      <dgm:prSet/>
      <dgm:spPr/>
      <dgm:t>
        <a:bodyPr/>
        <a:lstStyle/>
        <a:p>
          <a:endParaRPr lang="zh-CN" altLang="en-US"/>
        </a:p>
      </dgm:t>
    </dgm:pt>
    <dgm:pt modelId="{5746FE3B-AE60-4923-B453-7EFC3B47E8A5}" type="sibTrans" cxnId="{26B73E21-5727-4A13-BDC7-59409ED7A339}">
      <dgm:prSet/>
      <dgm:spPr/>
      <dgm:t>
        <a:bodyPr/>
        <a:lstStyle/>
        <a:p>
          <a:endParaRPr lang="zh-CN" altLang="en-US"/>
        </a:p>
      </dgm:t>
    </dgm:pt>
    <dgm:pt modelId="{59352892-AADE-435E-9994-D9E531DD713F}" type="pres">
      <dgm:prSet presAssocID="{A8D57AC3-CCF7-47C8-9859-1CCA5C9144B2}" presName="Name0" presStyleCnt="0">
        <dgm:presLayoutVars>
          <dgm:dir/>
          <dgm:animLvl val="lvl"/>
          <dgm:resizeHandles val="exact"/>
        </dgm:presLayoutVars>
      </dgm:prSet>
      <dgm:spPr/>
    </dgm:pt>
    <dgm:pt modelId="{10222904-4D67-42A9-90EE-EBD37141C259}" type="pres">
      <dgm:prSet presAssocID="{3E695152-9522-4AC7-A931-EB934D901057}" presName="parTxOnly" presStyleLbl="node1" presStyleIdx="0" presStyleCnt="3" custLinFactNeighborX="-821" custLinFactNeighborY="10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CDCD7E-A93B-4811-A7F7-EE9C727788AE}" type="pres">
      <dgm:prSet presAssocID="{102FF436-A7F0-40C3-A4EF-321A67A13142}" presName="parTxOnlySpace" presStyleCnt="0"/>
      <dgm:spPr/>
    </dgm:pt>
    <dgm:pt modelId="{09F6760E-5D26-40DF-8C73-30F7909433D4}" type="pres">
      <dgm:prSet presAssocID="{7BF409A1-B824-4921-B637-61AA8798586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0A5CC1-87B4-4961-A9E3-FFF5DBCCEE00}" type="pres">
      <dgm:prSet presAssocID="{4213CB5B-0512-4BE1-A447-3F7580EB62CB}" presName="parTxOnlySpace" presStyleCnt="0"/>
      <dgm:spPr/>
    </dgm:pt>
    <dgm:pt modelId="{74BE5639-1179-4A87-A6EF-8F6545F82F81}" type="pres">
      <dgm:prSet presAssocID="{B8CAAE4E-57B1-4E44-A28D-5839E2E2FF1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3C97EEA-B35A-43B9-8556-C3D96FECAFB8}" type="presOf" srcId="{7BF409A1-B824-4921-B637-61AA87985862}" destId="{09F6760E-5D26-40DF-8C73-30F7909433D4}" srcOrd="0" destOrd="0" presId="urn:microsoft.com/office/officeart/2005/8/layout/chevron1"/>
    <dgm:cxn modelId="{48F8415E-2C07-41C2-9D96-068A976CCE5C}" type="presOf" srcId="{A8D57AC3-CCF7-47C8-9859-1CCA5C9144B2}" destId="{59352892-AADE-435E-9994-D9E531DD713F}" srcOrd="0" destOrd="0" presId="urn:microsoft.com/office/officeart/2005/8/layout/chevron1"/>
    <dgm:cxn modelId="{319D1BCA-7F53-4DF3-9318-FE1B589C2786}" srcId="{A8D57AC3-CCF7-47C8-9859-1CCA5C9144B2}" destId="{7BF409A1-B824-4921-B637-61AA87985862}" srcOrd="1" destOrd="0" parTransId="{8BCFB0D4-2A08-45EB-9ED8-E65ED35D1E14}" sibTransId="{4213CB5B-0512-4BE1-A447-3F7580EB62CB}"/>
    <dgm:cxn modelId="{73293C0C-18E3-49D6-9F8F-57F16E765055}" type="presOf" srcId="{B8CAAE4E-57B1-4E44-A28D-5839E2E2FF10}" destId="{74BE5639-1179-4A87-A6EF-8F6545F82F81}" srcOrd="0" destOrd="0" presId="urn:microsoft.com/office/officeart/2005/8/layout/chevron1"/>
    <dgm:cxn modelId="{7A9173C7-CD2D-4464-A4D1-240CB61F7EBE}" type="presOf" srcId="{3E695152-9522-4AC7-A931-EB934D901057}" destId="{10222904-4D67-42A9-90EE-EBD37141C259}" srcOrd="0" destOrd="0" presId="urn:microsoft.com/office/officeart/2005/8/layout/chevron1"/>
    <dgm:cxn modelId="{26B73E21-5727-4A13-BDC7-59409ED7A339}" srcId="{A8D57AC3-CCF7-47C8-9859-1CCA5C9144B2}" destId="{B8CAAE4E-57B1-4E44-A28D-5839E2E2FF10}" srcOrd="2" destOrd="0" parTransId="{8D2D2771-AEE0-4DB4-A95D-F04FA5CCEEB9}" sibTransId="{5746FE3B-AE60-4923-B453-7EFC3B47E8A5}"/>
    <dgm:cxn modelId="{6AF11778-9182-4989-B5CE-9D2D7886AE10}" srcId="{A8D57AC3-CCF7-47C8-9859-1CCA5C9144B2}" destId="{3E695152-9522-4AC7-A931-EB934D901057}" srcOrd="0" destOrd="0" parTransId="{18244AAA-3DA8-4968-8FA6-BCAD5C570B0B}" sibTransId="{102FF436-A7F0-40C3-A4EF-321A67A13142}"/>
    <dgm:cxn modelId="{FA570C3B-9037-4C2C-953A-F75A03522E93}" type="presParOf" srcId="{59352892-AADE-435E-9994-D9E531DD713F}" destId="{10222904-4D67-42A9-90EE-EBD37141C259}" srcOrd="0" destOrd="0" presId="urn:microsoft.com/office/officeart/2005/8/layout/chevron1"/>
    <dgm:cxn modelId="{342A904E-867F-4A53-8913-0BE9C13AADE7}" type="presParOf" srcId="{59352892-AADE-435E-9994-D9E531DD713F}" destId="{E3CDCD7E-A93B-4811-A7F7-EE9C727788AE}" srcOrd="1" destOrd="0" presId="urn:microsoft.com/office/officeart/2005/8/layout/chevron1"/>
    <dgm:cxn modelId="{86143D8E-73F0-4351-A906-602DFA76C9E3}" type="presParOf" srcId="{59352892-AADE-435E-9994-D9E531DD713F}" destId="{09F6760E-5D26-40DF-8C73-30F7909433D4}" srcOrd="2" destOrd="0" presId="urn:microsoft.com/office/officeart/2005/8/layout/chevron1"/>
    <dgm:cxn modelId="{FCA58FBB-7C41-48B6-B823-7173060C1BCE}" type="presParOf" srcId="{59352892-AADE-435E-9994-D9E531DD713F}" destId="{130A5CC1-87B4-4961-A9E3-FFF5DBCCEE00}" srcOrd="3" destOrd="0" presId="urn:microsoft.com/office/officeart/2005/8/layout/chevron1"/>
    <dgm:cxn modelId="{842618B6-486C-4BB3-9EC0-AC76D6D77D80}" type="presParOf" srcId="{59352892-AADE-435E-9994-D9E531DD713F}" destId="{74BE5639-1179-4A87-A6EF-8F6545F82F81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57AC3-CCF7-47C8-9859-1CCA5C9144B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E695152-9522-4AC7-A931-EB934D901057}">
      <dgm:prSet phldrT="[文本]"/>
      <dgm:spPr/>
      <dgm:t>
        <a:bodyPr/>
        <a:lstStyle/>
        <a:p>
          <a:r>
            <a: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rPr>
            <a:t>学龄期</a:t>
          </a:r>
        </a:p>
      </dgm:t>
    </dgm:pt>
    <dgm:pt modelId="{18244AAA-3DA8-4968-8FA6-BCAD5C570B0B}" type="parTrans" cxnId="{6AF11778-9182-4989-B5CE-9D2D7886AE10}">
      <dgm:prSet/>
      <dgm:spPr/>
      <dgm:t>
        <a:bodyPr/>
        <a:lstStyle/>
        <a:p>
          <a:endParaRPr lang="zh-CN" altLang="en-US"/>
        </a:p>
      </dgm:t>
    </dgm:pt>
    <dgm:pt modelId="{102FF436-A7F0-40C3-A4EF-321A67A13142}" type="sibTrans" cxnId="{6AF11778-9182-4989-B5CE-9D2D7886AE10}">
      <dgm:prSet/>
      <dgm:spPr/>
      <dgm:t>
        <a:bodyPr/>
        <a:lstStyle/>
        <a:p>
          <a:endParaRPr lang="zh-CN" altLang="en-US"/>
        </a:p>
      </dgm:t>
    </dgm:pt>
    <dgm:pt modelId="{7BF409A1-B824-4921-B637-61AA87985862}">
      <dgm:prSet phldrT="[文本]"/>
      <dgm:spPr/>
      <dgm:t>
        <a:bodyPr/>
        <a:lstStyle/>
        <a:p>
          <a:r>
            <a: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rPr>
            <a:t>少年期</a:t>
          </a:r>
        </a:p>
      </dgm:t>
    </dgm:pt>
    <dgm:pt modelId="{8BCFB0D4-2A08-45EB-9ED8-E65ED35D1E14}" type="parTrans" cxnId="{319D1BCA-7F53-4DF3-9318-FE1B589C2786}">
      <dgm:prSet/>
      <dgm:spPr/>
      <dgm:t>
        <a:bodyPr/>
        <a:lstStyle/>
        <a:p>
          <a:endParaRPr lang="zh-CN" altLang="en-US"/>
        </a:p>
      </dgm:t>
    </dgm:pt>
    <dgm:pt modelId="{4213CB5B-0512-4BE1-A447-3F7580EB62CB}" type="sibTrans" cxnId="{319D1BCA-7F53-4DF3-9318-FE1B589C2786}">
      <dgm:prSet/>
      <dgm:spPr/>
      <dgm:t>
        <a:bodyPr/>
        <a:lstStyle/>
        <a:p>
          <a:endParaRPr lang="zh-CN" altLang="en-US"/>
        </a:p>
      </dgm:t>
    </dgm:pt>
    <dgm:pt modelId="{B8CAAE4E-57B1-4E44-A28D-5839E2E2FF10}">
      <dgm:prSet phldrT="[文本]"/>
      <dgm:spPr/>
      <dgm:t>
        <a:bodyPr/>
        <a:lstStyle/>
        <a:p>
          <a:r>
            <a: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rPr>
            <a:t>青年初期</a:t>
          </a:r>
        </a:p>
      </dgm:t>
    </dgm:pt>
    <dgm:pt modelId="{8D2D2771-AEE0-4DB4-A95D-F04FA5CCEEB9}" type="parTrans" cxnId="{26B73E21-5727-4A13-BDC7-59409ED7A339}">
      <dgm:prSet/>
      <dgm:spPr/>
      <dgm:t>
        <a:bodyPr/>
        <a:lstStyle/>
        <a:p>
          <a:endParaRPr lang="zh-CN" altLang="en-US"/>
        </a:p>
      </dgm:t>
    </dgm:pt>
    <dgm:pt modelId="{5746FE3B-AE60-4923-B453-7EFC3B47E8A5}" type="sibTrans" cxnId="{26B73E21-5727-4A13-BDC7-59409ED7A339}">
      <dgm:prSet/>
      <dgm:spPr/>
      <dgm:t>
        <a:bodyPr/>
        <a:lstStyle/>
        <a:p>
          <a:endParaRPr lang="zh-CN" altLang="en-US"/>
        </a:p>
      </dgm:t>
    </dgm:pt>
    <dgm:pt modelId="{59352892-AADE-435E-9994-D9E531DD713F}" type="pres">
      <dgm:prSet presAssocID="{A8D57AC3-CCF7-47C8-9859-1CCA5C9144B2}" presName="Name0" presStyleCnt="0">
        <dgm:presLayoutVars>
          <dgm:dir/>
          <dgm:animLvl val="lvl"/>
          <dgm:resizeHandles val="exact"/>
        </dgm:presLayoutVars>
      </dgm:prSet>
      <dgm:spPr/>
    </dgm:pt>
    <dgm:pt modelId="{10222904-4D67-42A9-90EE-EBD37141C259}" type="pres">
      <dgm:prSet presAssocID="{3E695152-9522-4AC7-A931-EB934D901057}" presName="parTxOnly" presStyleLbl="node1" presStyleIdx="0" presStyleCnt="3" custScaleX="114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CDCD7E-A93B-4811-A7F7-EE9C727788AE}" type="pres">
      <dgm:prSet presAssocID="{102FF436-A7F0-40C3-A4EF-321A67A13142}" presName="parTxOnlySpace" presStyleCnt="0"/>
      <dgm:spPr/>
    </dgm:pt>
    <dgm:pt modelId="{09F6760E-5D26-40DF-8C73-30F7909433D4}" type="pres">
      <dgm:prSet presAssocID="{7BF409A1-B824-4921-B637-61AA8798586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0A5CC1-87B4-4961-A9E3-FFF5DBCCEE00}" type="pres">
      <dgm:prSet presAssocID="{4213CB5B-0512-4BE1-A447-3F7580EB62CB}" presName="parTxOnlySpace" presStyleCnt="0"/>
      <dgm:spPr/>
    </dgm:pt>
    <dgm:pt modelId="{74BE5639-1179-4A87-A6EF-8F6545F82F81}" type="pres">
      <dgm:prSet presAssocID="{B8CAAE4E-57B1-4E44-A28D-5839E2E2FF10}" presName="parTxOnly" presStyleLbl="node1" presStyleIdx="2" presStyleCnt="3" custScaleX="111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B4D7E97-755E-4C48-A18C-FAF3A1759B3C}" type="presOf" srcId="{3E695152-9522-4AC7-A931-EB934D901057}" destId="{10222904-4D67-42A9-90EE-EBD37141C259}" srcOrd="0" destOrd="0" presId="urn:microsoft.com/office/officeart/2005/8/layout/chevron1"/>
    <dgm:cxn modelId="{319D1BCA-7F53-4DF3-9318-FE1B589C2786}" srcId="{A8D57AC3-CCF7-47C8-9859-1CCA5C9144B2}" destId="{7BF409A1-B824-4921-B637-61AA87985862}" srcOrd="1" destOrd="0" parTransId="{8BCFB0D4-2A08-45EB-9ED8-E65ED35D1E14}" sibTransId="{4213CB5B-0512-4BE1-A447-3F7580EB62CB}"/>
    <dgm:cxn modelId="{21964CE9-9091-414A-ADB9-8E3D122958B3}" type="presOf" srcId="{A8D57AC3-CCF7-47C8-9859-1CCA5C9144B2}" destId="{59352892-AADE-435E-9994-D9E531DD713F}" srcOrd="0" destOrd="0" presId="urn:microsoft.com/office/officeart/2005/8/layout/chevron1"/>
    <dgm:cxn modelId="{887A4E32-2D7D-40A8-B7D2-09850AE5578D}" type="presOf" srcId="{7BF409A1-B824-4921-B637-61AA87985862}" destId="{09F6760E-5D26-40DF-8C73-30F7909433D4}" srcOrd="0" destOrd="0" presId="urn:microsoft.com/office/officeart/2005/8/layout/chevron1"/>
    <dgm:cxn modelId="{26B73E21-5727-4A13-BDC7-59409ED7A339}" srcId="{A8D57AC3-CCF7-47C8-9859-1CCA5C9144B2}" destId="{B8CAAE4E-57B1-4E44-A28D-5839E2E2FF10}" srcOrd="2" destOrd="0" parTransId="{8D2D2771-AEE0-4DB4-A95D-F04FA5CCEEB9}" sibTransId="{5746FE3B-AE60-4923-B453-7EFC3B47E8A5}"/>
    <dgm:cxn modelId="{12D3E1C9-AB94-4B6C-AF41-4926F3F8E457}" type="presOf" srcId="{B8CAAE4E-57B1-4E44-A28D-5839E2E2FF10}" destId="{74BE5639-1179-4A87-A6EF-8F6545F82F81}" srcOrd="0" destOrd="0" presId="urn:microsoft.com/office/officeart/2005/8/layout/chevron1"/>
    <dgm:cxn modelId="{6AF11778-9182-4989-B5CE-9D2D7886AE10}" srcId="{A8D57AC3-CCF7-47C8-9859-1CCA5C9144B2}" destId="{3E695152-9522-4AC7-A931-EB934D901057}" srcOrd="0" destOrd="0" parTransId="{18244AAA-3DA8-4968-8FA6-BCAD5C570B0B}" sibTransId="{102FF436-A7F0-40C3-A4EF-321A67A13142}"/>
    <dgm:cxn modelId="{42A71311-7829-4372-9036-712D414656DD}" type="presParOf" srcId="{59352892-AADE-435E-9994-D9E531DD713F}" destId="{10222904-4D67-42A9-90EE-EBD37141C259}" srcOrd="0" destOrd="0" presId="urn:microsoft.com/office/officeart/2005/8/layout/chevron1"/>
    <dgm:cxn modelId="{825449EB-7ADE-4B49-BAE0-BAF114E781D1}" type="presParOf" srcId="{59352892-AADE-435E-9994-D9E531DD713F}" destId="{E3CDCD7E-A93B-4811-A7F7-EE9C727788AE}" srcOrd="1" destOrd="0" presId="urn:microsoft.com/office/officeart/2005/8/layout/chevron1"/>
    <dgm:cxn modelId="{8B2E32D3-7EB7-45A5-BD8C-D3A8ECA82A14}" type="presParOf" srcId="{59352892-AADE-435E-9994-D9E531DD713F}" destId="{09F6760E-5D26-40DF-8C73-30F7909433D4}" srcOrd="2" destOrd="0" presId="urn:microsoft.com/office/officeart/2005/8/layout/chevron1"/>
    <dgm:cxn modelId="{45EBDDC1-9153-4373-830D-5AF4877D4014}" type="presParOf" srcId="{59352892-AADE-435E-9994-D9E531DD713F}" destId="{130A5CC1-87B4-4961-A9E3-FFF5DBCCEE00}" srcOrd="3" destOrd="0" presId="urn:microsoft.com/office/officeart/2005/8/layout/chevron1"/>
    <dgm:cxn modelId="{A780486A-F4D5-4EED-BFAD-5E81DAE482DE}" type="presParOf" srcId="{59352892-AADE-435E-9994-D9E531DD713F}" destId="{74BE5639-1179-4A87-A6EF-8F6545F82F81}" srcOrd="4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BDE5A-5190-4259-A13D-9FBDF7F19C0D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B6226F2-CD9C-4959-A663-B411BC02CA3E}">
      <dgm:prSet phldrT="[文本]" custT="1"/>
      <dgm:spPr/>
      <dgm:t>
        <a:bodyPr/>
        <a:lstStyle/>
        <a:p>
          <a:r>
            <a:rPr lang="zh-CN" altLang="en-US" sz="4600" b="1" dirty="0" smtClean="0"/>
            <a:t>人</a:t>
          </a:r>
          <a:endParaRPr lang="zh-CN" altLang="en-US" sz="4600" b="1" dirty="0"/>
        </a:p>
      </dgm:t>
    </dgm:pt>
    <dgm:pt modelId="{0D18EEEC-C0E8-4897-9BFA-70B94077535F}" type="parTrans" cxnId="{E6E034F8-D5BB-4ECC-BAAB-9C60D9F2865C}">
      <dgm:prSet/>
      <dgm:spPr/>
      <dgm:t>
        <a:bodyPr/>
        <a:lstStyle/>
        <a:p>
          <a:endParaRPr lang="zh-CN" altLang="en-US"/>
        </a:p>
      </dgm:t>
    </dgm:pt>
    <dgm:pt modelId="{D456E1B5-09CC-4C0B-B934-40B2AB2846F1}" type="sibTrans" cxnId="{E6E034F8-D5BB-4ECC-BAAB-9C60D9F2865C}">
      <dgm:prSet/>
      <dgm:spPr/>
      <dgm:t>
        <a:bodyPr/>
        <a:lstStyle/>
        <a:p>
          <a:endParaRPr lang="zh-CN" altLang="en-US"/>
        </a:p>
      </dgm:t>
    </dgm:pt>
    <dgm:pt modelId="{1F5D65F1-AF1C-4516-84A5-BD06456EB4C7}">
      <dgm:prSet phldrT="[文本]"/>
      <dgm:spPr/>
      <dgm:t>
        <a:bodyPr/>
        <a:lstStyle/>
        <a:p>
          <a:r>
            <a:rPr lang="zh-CN" altLang="en-US" dirty="0" smtClean="0">
              <a:latin typeface="等线" pitchFamily="2" charset="-122"/>
              <a:ea typeface="等线" pitchFamily="2" charset="-122"/>
            </a:rPr>
            <a:t>同伴</a:t>
          </a:r>
          <a:endParaRPr lang="zh-CN" altLang="en-US" dirty="0">
            <a:latin typeface="等线" pitchFamily="2" charset="-122"/>
            <a:ea typeface="等线" pitchFamily="2" charset="-122"/>
          </a:endParaRPr>
        </a:p>
      </dgm:t>
    </dgm:pt>
    <dgm:pt modelId="{DD137C1F-1B2E-4AB7-8172-64359BBD4C44}" type="parTrans" cxnId="{8AB93215-125C-4093-BEDC-549D7939F30D}">
      <dgm:prSet/>
      <dgm:spPr/>
      <dgm:t>
        <a:bodyPr/>
        <a:lstStyle/>
        <a:p>
          <a:endParaRPr lang="zh-CN" altLang="en-US"/>
        </a:p>
      </dgm:t>
    </dgm:pt>
    <dgm:pt modelId="{46A2A0C1-4065-4822-A5E3-4F27E02C871C}" type="sibTrans" cxnId="{8AB93215-125C-4093-BEDC-549D7939F30D}">
      <dgm:prSet/>
      <dgm:spPr/>
      <dgm:t>
        <a:bodyPr/>
        <a:lstStyle/>
        <a:p>
          <a:endParaRPr lang="zh-CN" altLang="en-US"/>
        </a:p>
      </dgm:t>
    </dgm:pt>
    <dgm:pt modelId="{9298FB8D-45BD-4104-BBE3-18D9D4FEA236}">
      <dgm:prSet phldrT="[文本]"/>
      <dgm:spPr/>
      <dgm:t>
        <a:bodyPr/>
        <a:lstStyle/>
        <a:p>
          <a:r>
            <a:rPr lang="zh-CN" altLang="en-US" dirty="0" smtClean="0">
              <a:latin typeface="等线" pitchFamily="2" charset="-122"/>
              <a:ea typeface="等线" pitchFamily="2" charset="-122"/>
            </a:rPr>
            <a:t>家庭</a:t>
          </a:r>
        </a:p>
      </dgm:t>
    </dgm:pt>
    <dgm:pt modelId="{F5553BB6-33E3-4AD9-8768-66DC899BAE42}" type="parTrans" cxnId="{32B1548C-548F-42D1-8A71-D245CFE658EC}">
      <dgm:prSet/>
      <dgm:spPr/>
      <dgm:t>
        <a:bodyPr/>
        <a:lstStyle/>
        <a:p>
          <a:endParaRPr lang="zh-CN" altLang="en-US"/>
        </a:p>
      </dgm:t>
    </dgm:pt>
    <dgm:pt modelId="{DA6621BE-5B71-4067-AE37-E4F3A5BF08CA}" type="sibTrans" cxnId="{32B1548C-548F-42D1-8A71-D245CFE658EC}">
      <dgm:prSet/>
      <dgm:spPr/>
      <dgm:t>
        <a:bodyPr/>
        <a:lstStyle/>
        <a:p>
          <a:endParaRPr lang="zh-CN" altLang="en-US"/>
        </a:p>
      </dgm:t>
    </dgm:pt>
    <dgm:pt modelId="{DFD71D08-8412-4B58-877F-7C61F62EC826}">
      <dgm:prSet phldrT="[文本]"/>
      <dgm:spPr/>
      <dgm:t>
        <a:bodyPr/>
        <a:lstStyle/>
        <a:p>
          <a:r>
            <a:rPr lang="zh-CN" altLang="en-US" dirty="0" smtClean="0">
              <a:latin typeface="等线" pitchFamily="2" charset="-122"/>
              <a:ea typeface="等线" pitchFamily="2" charset="-122"/>
            </a:rPr>
            <a:t>媒体</a:t>
          </a:r>
        </a:p>
      </dgm:t>
    </dgm:pt>
    <dgm:pt modelId="{F141098B-F0CF-40F5-9F27-34C8A64B4FD0}" type="parTrans" cxnId="{B5CD4366-7641-483A-8E4F-6264DCAC65A4}">
      <dgm:prSet/>
      <dgm:spPr/>
      <dgm:t>
        <a:bodyPr/>
        <a:lstStyle/>
        <a:p>
          <a:endParaRPr lang="zh-CN" altLang="en-US"/>
        </a:p>
      </dgm:t>
    </dgm:pt>
    <dgm:pt modelId="{4CCB83B8-C06C-407A-A80F-D778C5C738CF}" type="sibTrans" cxnId="{B5CD4366-7641-483A-8E4F-6264DCAC65A4}">
      <dgm:prSet/>
      <dgm:spPr/>
      <dgm:t>
        <a:bodyPr/>
        <a:lstStyle/>
        <a:p>
          <a:endParaRPr lang="zh-CN" altLang="en-US"/>
        </a:p>
      </dgm:t>
    </dgm:pt>
    <dgm:pt modelId="{BED6D2B8-5307-42B1-A361-7DB13D0E0A27}">
      <dgm:prSet/>
      <dgm:spPr/>
      <dgm:t>
        <a:bodyPr/>
        <a:lstStyle/>
        <a:p>
          <a:r>
            <a:rPr lang="zh-CN" altLang="en-US" dirty="0" smtClean="0">
              <a:latin typeface="等线" pitchFamily="2" charset="-122"/>
              <a:ea typeface="等线" pitchFamily="2" charset="-122"/>
            </a:rPr>
            <a:t>学校</a:t>
          </a:r>
        </a:p>
      </dgm:t>
    </dgm:pt>
    <dgm:pt modelId="{3AD38B40-0D11-41DC-BE8C-E22654B00D63}" type="parTrans" cxnId="{D93F273E-6F1C-49E6-AC83-1329AC2FB118}">
      <dgm:prSet/>
      <dgm:spPr/>
      <dgm:t>
        <a:bodyPr/>
        <a:lstStyle/>
        <a:p>
          <a:endParaRPr lang="zh-CN" altLang="en-US"/>
        </a:p>
      </dgm:t>
    </dgm:pt>
    <dgm:pt modelId="{E29D11C7-5607-4A8E-8A93-13BABBF8C51A}" type="sibTrans" cxnId="{D93F273E-6F1C-49E6-AC83-1329AC2FB118}">
      <dgm:prSet/>
      <dgm:spPr/>
      <dgm:t>
        <a:bodyPr/>
        <a:lstStyle/>
        <a:p>
          <a:endParaRPr lang="zh-CN" altLang="en-US"/>
        </a:p>
      </dgm:t>
    </dgm:pt>
    <dgm:pt modelId="{2D9769A4-8DC4-4B99-8C19-732FB9491913}">
      <dgm:prSet/>
      <dgm:spPr/>
      <dgm:t>
        <a:bodyPr/>
        <a:lstStyle/>
        <a:p>
          <a:r>
            <a:rPr lang="zh-CN" altLang="en-US" dirty="0" smtClean="0">
              <a:latin typeface="等线" pitchFamily="2" charset="-122"/>
              <a:ea typeface="等线" pitchFamily="2" charset="-122"/>
            </a:rPr>
            <a:t>社区</a:t>
          </a:r>
        </a:p>
      </dgm:t>
    </dgm:pt>
    <dgm:pt modelId="{773812B6-9C00-46CD-8313-8DB9101B2FD8}" type="parTrans" cxnId="{0BA9C997-8E71-4D93-91C8-87B95FA0A3AA}">
      <dgm:prSet/>
      <dgm:spPr/>
      <dgm:t>
        <a:bodyPr/>
        <a:lstStyle/>
        <a:p>
          <a:endParaRPr lang="zh-CN" altLang="en-US"/>
        </a:p>
      </dgm:t>
    </dgm:pt>
    <dgm:pt modelId="{09A6FAF1-69DB-4E8A-9064-0615FA45C952}" type="sibTrans" cxnId="{0BA9C997-8E71-4D93-91C8-87B95FA0A3AA}">
      <dgm:prSet/>
      <dgm:spPr/>
      <dgm:t>
        <a:bodyPr/>
        <a:lstStyle/>
        <a:p>
          <a:endParaRPr lang="zh-CN" altLang="en-US"/>
        </a:p>
      </dgm:t>
    </dgm:pt>
    <dgm:pt modelId="{5DA22A79-E434-41AC-A4C3-C864A58A41B4}">
      <dgm:prSet/>
      <dgm:spPr/>
      <dgm:t>
        <a:bodyPr/>
        <a:lstStyle/>
        <a:p>
          <a:r>
            <a:rPr lang="zh-CN" altLang="en-US" dirty="0" smtClean="0">
              <a:latin typeface="等线" pitchFamily="2" charset="-122"/>
              <a:ea typeface="等线" pitchFamily="2" charset="-122"/>
            </a:rPr>
            <a:t>其他</a:t>
          </a:r>
        </a:p>
      </dgm:t>
    </dgm:pt>
    <dgm:pt modelId="{62D37BF3-7336-400F-9AE6-6FBD8658CF0D}" type="parTrans" cxnId="{C2FC44CA-EC06-4927-B0C7-0DC09B24446C}">
      <dgm:prSet/>
      <dgm:spPr/>
      <dgm:t>
        <a:bodyPr/>
        <a:lstStyle/>
        <a:p>
          <a:endParaRPr lang="zh-CN" altLang="en-US"/>
        </a:p>
      </dgm:t>
    </dgm:pt>
    <dgm:pt modelId="{4CF17EA9-C393-4EAA-BF23-89EE029919E6}" type="sibTrans" cxnId="{C2FC44CA-EC06-4927-B0C7-0DC09B24446C}">
      <dgm:prSet/>
      <dgm:spPr/>
      <dgm:t>
        <a:bodyPr/>
        <a:lstStyle/>
        <a:p>
          <a:endParaRPr lang="zh-CN" altLang="en-US"/>
        </a:p>
      </dgm:t>
    </dgm:pt>
    <dgm:pt modelId="{60EC01DB-FCAD-43F5-ACD2-7561661C9601}" type="pres">
      <dgm:prSet presAssocID="{E31BDE5A-5190-4259-A13D-9FBDF7F19C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183A351-45D8-4B78-A810-DF4884A34C37}" type="pres">
      <dgm:prSet presAssocID="{E31BDE5A-5190-4259-A13D-9FBDF7F19C0D}" presName="radial" presStyleCnt="0">
        <dgm:presLayoutVars>
          <dgm:animLvl val="ctr"/>
        </dgm:presLayoutVars>
      </dgm:prSet>
      <dgm:spPr/>
    </dgm:pt>
    <dgm:pt modelId="{AE779C39-4841-43ED-8A6E-5DF1C8032E16}" type="pres">
      <dgm:prSet presAssocID="{1B6226F2-CD9C-4959-A663-B411BC02CA3E}" presName="centerShape" presStyleLbl="vennNode1" presStyleIdx="0" presStyleCnt="7" custScaleY="91447" custLinFactNeighborX="22" custLinFactNeighborY="-860"/>
      <dgm:spPr/>
      <dgm:t>
        <a:bodyPr/>
        <a:lstStyle/>
        <a:p>
          <a:endParaRPr lang="zh-CN" altLang="en-US"/>
        </a:p>
      </dgm:t>
    </dgm:pt>
    <dgm:pt modelId="{82F6606E-5126-4D96-96FD-0D97EA038F85}" type="pres">
      <dgm:prSet presAssocID="{1F5D65F1-AF1C-4516-84A5-BD06456EB4C7}" presName="node" presStyleLbl="vennNode1" presStyleIdx="1" presStyleCnt="7" custRadScaleRad="99752" custRadScaleInc="-2043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360E91-F166-4881-A301-7065509F1093}" type="pres">
      <dgm:prSet presAssocID="{2D9769A4-8DC4-4B99-8C19-732FB9491913}" presName="node" presStyleLbl="vennNode1" presStyleIdx="2" presStyleCnt="7" custRadScaleRad="104433" custRadScaleInc="9610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15E62E-13A9-4C18-8C56-3FB587A29F04}" type="pres">
      <dgm:prSet presAssocID="{5DA22A79-E434-41AC-A4C3-C864A58A41B4}" presName="node" presStyleLbl="vennNode1" presStyleIdx="3" presStyleCnt="7" custRadScaleRad="95555" custRadScaleInc="9263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59AE13-4111-4547-814A-87D5632EA7E9}" type="pres">
      <dgm:prSet presAssocID="{9298FB8D-45BD-4104-BBE3-18D9D4FEA236}" presName="node" presStyleLbl="vennNode1" presStyleIdx="4" presStyleCnt="7" custRadScaleRad="95926" custRadScaleInc="-29680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7753D0-88A2-4C61-B7EC-09781EAA74E8}" type="pres">
      <dgm:prSet presAssocID="{DFD71D08-8412-4B58-877F-7C61F62EC826}" presName="node" presStyleLbl="vennNode1" presStyleIdx="5" presStyleCnt="7" custRadScaleRad="105217" custRadScaleInc="-29321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19939B-C1A6-49D2-848E-CEB033EF70FA}" type="pres">
      <dgm:prSet presAssocID="{BED6D2B8-5307-42B1-A361-7DB13D0E0A27}" presName="node" presStyleLbl="vennNode1" presStyleIdx="6" presStyleCnt="7" custRadScaleRad="99486" custRadScaleInc="-408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2FC44CA-EC06-4927-B0C7-0DC09B24446C}" srcId="{1B6226F2-CD9C-4959-A663-B411BC02CA3E}" destId="{5DA22A79-E434-41AC-A4C3-C864A58A41B4}" srcOrd="2" destOrd="0" parTransId="{62D37BF3-7336-400F-9AE6-6FBD8658CF0D}" sibTransId="{4CF17EA9-C393-4EAA-BF23-89EE029919E6}"/>
    <dgm:cxn modelId="{32B1548C-548F-42D1-8A71-D245CFE658EC}" srcId="{1B6226F2-CD9C-4959-A663-B411BC02CA3E}" destId="{9298FB8D-45BD-4104-BBE3-18D9D4FEA236}" srcOrd="3" destOrd="0" parTransId="{F5553BB6-33E3-4AD9-8768-66DC899BAE42}" sibTransId="{DA6621BE-5B71-4067-AE37-E4F3A5BF08CA}"/>
    <dgm:cxn modelId="{6FFE04FB-8ABB-4068-B1F7-FB5205F76748}" type="presOf" srcId="{DFD71D08-8412-4B58-877F-7C61F62EC826}" destId="{6A7753D0-88A2-4C61-B7EC-09781EAA74E8}" srcOrd="0" destOrd="0" presId="urn:microsoft.com/office/officeart/2005/8/layout/radial3"/>
    <dgm:cxn modelId="{D93F273E-6F1C-49E6-AC83-1329AC2FB118}" srcId="{1B6226F2-CD9C-4959-A663-B411BC02CA3E}" destId="{BED6D2B8-5307-42B1-A361-7DB13D0E0A27}" srcOrd="5" destOrd="0" parTransId="{3AD38B40-0D11-41DC-BE8C-E22654B00D63}" sibTransId="{E29D11C7-5607-4A8E-8A93-13BABBF8C51A}"/>
    <dgm:cxn modelId="{73B9DFF6-E963-4E29-923E-677AD8C65F0D}" type="presOf" srcId="{2D9769A4-8DC4-4B99-8C19-732FB9491913}" destId="{B8360E91-F166-4881-A301-7065509F1093}" srcOrd="0" destOrd="0" presId="urn:microsoft.com/office/officeart/2005/8/layout/radial3"/>
    <dgm:cxn modelId="{E6E034F8-D5BB-4ECC-BAAB-9C60D9F2865C}" srcId="{E31BDE5A-5190-4259-A13D-9FBDF7F19C0D}" destId="{1B6226F2-CD9C-4959-A663-B411BC02CA3E}" srcOrd="0" destOrd="0" parTransId="{0D18EEEC-C0E8-4897-9BFA-70B94077535F}" sibTransId="{D456E1B5-09CC-4C0B-B934-40B2AB2846F1}"/>
    <dgm:cxn modelId="{5E387C17-CB57-46CE-9E38-19C2D466E75F}" type="presOf" srcId="{1B6226F2-CD9C-4959-A663-B411BC02CA3E}" destId="{AE779C39-4841-43ED-8A6E-5DF1C8032E16}" srcOrd="0" destOrd="0" presId="urn:microsoft.com/office/officeart/2005/8/layout/radial3"/>
    <dgm:cxn modelId="{FF0E5A02-8EDC-48AE-82D1-FB5602A4562C}" type="presOf" srcId="{5DA22A79-E434-41AC-A4C3-C864A58A41B4}" destId="{7815E62E-13A9-4C18-8C56-3FB587A29F04}" srcOrd="0" destOrd="0" presId="urn:microsoft.com/office/officeart/2005/8/layout/radial3"/>
    <dgm:cxn modelId="{24A9AD9C-FE33-4A05-88A2-0815906CBF9D}" type="presOf" srcId="{BED6D2B8-5307-42B1-A361-7DB13D0E0A27}" destId="{C319939B-C1A6-49D2-848E-CEB033EF70FA}" srcOrd="0" destOrd="0" presId="urn:microsoft.com/office/officeart/2005/8/layout/radial3"/>
    <dgm:cxn modelId="{4BBDA8E3-2E90-443C-B81E-F1D22ADAE73F}" type="presOf" srcId="{1F5D65F1-AF1C-4516-84A5-BD06456EB4C7}" destId="{82F6606E-5126-4D96-96FD-0D97EA038F85}" srcOrd="0" destOrd="0" presId="urn:microsoft.com/office/officeart/2005/8/layout/radial3"/>
    <dgm:cxn modelId="{8AB93215-125C-4093-BEDC-549D7939F30D}" srcId="{1B6226F2-CD9C-4959-A663-B411BC02CA3E}" destId="{1F5D65F1-AF1C-4516-84A5-BD06456EB4C7}" srcOrd="0" destOrd="0" parTransId="{DD137C1F-1B2E-4AB7-8172-64359BBD4C44}" sibTransId="{46A2A0C1-4065-4822-A5E3-4F27E02C871C}"/>
    <dgm:cxn modelId="{88A4C33B-4C4B-4384-AECC-635A7EBFEFEF}" type="presOf" srcId="{9298FB8D-45BD-4104-BBE3-18D9D4FEA236}" destId="{6C59AE13-4111-4547-814A-87D5632EA7E9}" srcOrd="0" destOrd="0" presId="urn:microsoft.com/office/officeart/2005/8/layout/radial3"/>
    <dgm:cxn modelId="{0BA9C997-8E71-4D93-91C8-87B95FA0A3AA}" srcId="{1B6226F2-CD9C-4959-A663-B411BC02CA3E}" destId="{2D9769A4-8DC4-4B99-8C19-732FB9491913}" srcOrd="1" destOrd="0" parTransId="{773812B6-9C00-46CD-8313-8DB9101B2FD8}" sibTransId="{09A6FAF1-69DB-4E8A-9064-0615FA45C952}"/>
    <dgm:cxn modelId="{B5CD4366-7641-483A-8E4F-6264DCAC65A4}" srcId="{1B6226F2-CD9C-4959-A663-B411BC02CA3E}" destId="{DFD71D08-8412-4B58-877F-7C61F62EC826}" srcOrd="4" destOrd="0" parTransId="{F141098B-F0CF-40F5-9F27-34C8A64B4FD0}" sibTransId="{4CCB83B8-C06C-407A-A80F-D778C5C738CF}"/>
    <dgm:cxn modelId="{F1FA523A-4CC8-4366-9FB7-F7D85B270145}" type="presOf" srcId="{E31BDE5A-5190-4259-A13D-9FBDF7F19C0D}" destId="{60EC01DB-FCAD-43F5-ACD2-7561661C9601}" srcOrd="0" destOrd="0" presId="urn:microsoft.com/office/officeart/2005/8/layout/radial3"/>
    <dgm:cxn modelId="{205BE2A8-3C66-449B-8875-828DFB797114}" type="presParOf" srcId="{60EC01DB-FCAD-43F5-ACD2-7561661C9601}" destId="{E183A351-45D8-4B78-A810-DF4884A34C37}" srcOrd="0" destOrd="0" presId="urn:microsoft.com/office/officeart/2005/8/layout/radial3"/>
    <dgm:cxn modelId="{D188F20C-F9DD-4665-B63E-9CD1152ECFD0}" type="presParOf" srcId="{E183A351-45D8-4B78-A810-DF4884A34C37}" destId="{AE779C39-4841-43ED-8A6E-5DF1C8032E16}" srcOrd="0" destOrd="0" presId="urn:microsoft.com/office/officeart/2005/8/layout/radial3"/>
    <dgm:cxn modelId="{F9DC2394-2F56-4C8A-8185-A7DBF9D3D51F}" type="presParOf" srcId="{E183A351-45D8-4B78-A810-DF4884A34C37}" destId="{82F6606E-5126-4D96-96FD-0D97EA038F85}" srcOrd="1" destOrd="0" presId="urn:microsoft.com/office/officeart/2005/8/layout/radial3"/>
    <dgm:cxn modelId="{5B49FEBC-69BD-4CE8-87FA-004564536733}" type="presParOf" srcId="{E183A351-45D8-4B78-A810-DF4884A34C37}" destId="{B8360E91-F166-4881-A301-7065509F1093}" srcOrd="2" destOrd="0" presId="urn:microsoft.com/office/officeart/2005/8/layout/radial3"/>
    <dgm:cxn modelId="{AB384AA4-23CB-4BAC-B238-C2B13822E9C3}" type="presParOf" srcId="{E183A351-45D8-4B78-A810-DF4884A34C37}" destId="{7815E62E-13A9-4C18-8C56-3FB587A29F04}" srcOrd="3" destOrd="0" presId="urn:microsoft.com/office/officeart/2005/8/layout/radial3"/>
    <dgm:cxn modelId="{89F4083F-CB16-4925-AE53-4ED332D53D79}" type="presParOf" srcId="{E183A351-45D8-4B78-A810-DF4884A34C37}" destId="{6C59AE13-4111-4547-814A-87D5632EA7E9}" srcOrd="4" destOrd="0" presId="urn:microsoft.com/office/officeart/2005/8/layout/radial3"/>
    <dgm:cxn modelId="{863A958A-FE6C-4F17-A68C-2CBF361CA4A2}" type="presParOf" srcId="{E183A351-45D8-4B78-A810-DF4884A34C37}" destId="{6A7753D0-88A2-4C61-B7EC-09781EAA74E8}" srcOrd="5" destOrd="0" presId="urn:microsoft.com/office/officeart/2005/8/layout/radial3"/>
    <dgm:cxn modelId="{B4CEAFE5-D71F-44C3-BC77-19ABC254B259}" type="presParOf" srcId="{E183A351-45D8-4B78-A810-DF4884A34C37}" destId="{C319939B-C1A6-49D2-848E-CEB033EF70FA}" srcOrd="6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F92034-57E3-4288-9264-080427B4F53F}" type="datetimeFigureOut">
              <a:rPr lang="zh-CN" altLang="en-US" smtClean="0"/>
              <a:pPr/>
              <a:t>2020/4/15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A25B6C-C16D-4F16-AECE-3BBDBC8467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643438" y="3000372"/>
            <a:ext cx="1143008" cy="85725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71604" y="1500174"/>
            <a:ext cx="7215238" cy="3518388"/>
          </a:xfrm>
        </p:spPr>
        <p:txBody>
          <a:bodyPr>
            <a:normAutofit/>
          </a:bodyPr>
          <a:lstStyle/>
          <a:p>
            <a:pPr algn="ctr">
              <a:lnSpc>
                <a:spcPts val="8000"/>
              </a:lnSpc>
              <a:spcBef>
                <a:spcPts val="0"/>
              </a:spcBef>
              <a:spcAft>
                <a:spcPts val="1200"/>
              </a:spcAft>
            </a:pPr>
            <a:r>
              <a:rPr lang="zh-CN" altLang="en-US" sz="8800" dirty="0" smtClean="0">
                <a:latin typeface="华文行楷" pitchFamily="2" charset="-122"/>
                <a:ea typeface="华文行楷" pitchFamily="2" charset="-122"/>
              </a:rPr>
              <a:t>家庭教育不良</a:t>
            </a:r>
            <a:r>
              <a:rPr lang="en-US" altLang="zh-CN" sz="8800" dirty="0" smtClean="0"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8800" dirty="0" smtClean="0">
                <a:latin typeface="华文行楷" pitchFamily="2" charset="-122"/>
                <a:ea typeface="华文行楷" pitchFamily="2" charset="-122"/>
              </a:rPr>
            </a:br>
            <a:r>
              <a:rPr lang="zh-CN" altLang="en-US" sz="6700" dirty="0" smtClean="0"/>
              <a:t>与</a:t>
            </a:r>
            <a:r>
              <a:rPr lang="en-US" altLang="zh-CN" sz="8800" dirty="0" smtClean="0"/>
              <a:t/>
            </a:r>
            <a:br>
              <a:rPr lang="en-US" altLang="zh-CN" sz="8800" dirty="0" smtClean="0"/>
            </a:br>
            <a:r>
              <a:rPr lang="zh-CN" altLang="en-US" sz="8800" kern="1800" spc="-1000" dirty="0" smtClean="0">
                <a:latin typeface="华文行楷" pitchFamily="2" charset="-122"/>
                <a:ea typeface="华文行楷" pitchFamily="2" charset="-122"/>
              </a:rPr>
              <a:t>青少年违法犯罪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2066" y="571501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宁波工程学院  </a:t>
            </a:r>
            <a:r>
              <a:rPr lang="zh-CN" altLang="en-US" sz="2000" dirty="0" smtClean="0"/>
              <a:t>宋超女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人是社会性动物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285720" y="1714488"/>
          <a:ext cx="7639080" cy="4759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家庭，个人成长环境的基石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329510" cy="4616588"/>
          </a:xfrm>
        </p:spPr>
        <p:txBody>
          <a:bodyPr>
            <a:normAutofit/>
          </a:bodyPr>
          <a:lstStyle/>
          <a:p>
            <a:r>
              <a:rPr lang="zh-CN" altLang="en-US" sz="3000" dirty="0" smtClean="0">
                <a:latin typeface="+mj-ea"/>
                <a:ea typeface="+mj-ea"/>
              </a:rPr>
              <a:t>学教做人，养成是非对错的道德观念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把握个性，培养学习兴趣和方法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培养特长，树立自信心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鼓励沟通，提高社会交往能力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重视体育，锻炼意志品质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接近自然，培育审美情操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学会说不，杜绝任性行为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en-US" altLang="zh-CN" sz="3000" dirty="0" smtClean="0">
                <a:latin typeface="+mj-ea"/>
                <a:ea typeface="+mj-ea"/>
              </a:rPr>
              <a:t>…</a:t>
            </a:r>
            <a:r>
              <a:rPr lang="en-US" altLang="zh-CN" sz="3000" dirty="0" smtClean="0">
                <a:latin typeface="+mj-ea"/>
              </a:rPr>
              <a:t>…</a:t>
            </a:r>
            <a:endParaRPr lang="zh-CN" altLang="en-US" sz="3000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问题：我和父母之间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686700" cy="4830902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如果你肚子饿了，父母会让你先吃吗？还是等家人到齐了一起吃？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ts val="38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父母曾经陪你一起进行体育运动吗？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ts val="38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如果你想要某样东西，父母不同意，你哭闹恳求，他们会心软吗？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ts val="38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父母和你经常一起聊天吗？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ts val="38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如果你们观点不一致，父母会和讲道理吗？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ts val="38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如果你遇到麻烦，首先想到的是告诉父母吗？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家庭教育存在的问题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7353328" cy="4616588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教育方式简单粗暴（打骂、羞辱）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忙于工作，忽略孩子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无条件满足孩子的物质需要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不立家规，道德观念模糊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只重成绩，不关注内心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……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800" spc="-1000" dirty="0" smtClean="0">
                <a:latin typeface="方正姚体" pitchFamily="2" charset="-122"/>
                <a:ea typeface="方正姚体" pitchFamily="2" charset="-122"/>
              </a:rPr>
              <a:t>家庭教育不良对孩子性格的影响</a:t>
            </a:r>
            <a:endParaRPr lang="zh-CN" altLang="en-US" sz="4800" spc="-1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14348" y="1785926"/>
            <a:ext cx="7210452" cy="4688026"/>
          </a:xfrm>
        </p:spPr>
        <p:txBody>
          <a:bodyPr>
            <a:normAutofit/>
          </a:bodyPr>
          <a:lstStyle/>
          <a:p>
            <a:r>
              <a:rPr lang="zh-CN" altLang="en-US" sz="3000" dirty="0" smtClean="0">
                <a:latin typeface="+mj-ea"/>
                <a:ea typeface="+mj-ea"/>
              </a:rPr>
              <a:t>任性娇气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厌学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目光短浅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贪图享乐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以自我为中心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心胸狭窄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缺少同情心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傲慢无礼</a:t>
            </a:r>
            <a:endParaRPr lang="en-US" altLang="zh-CN" sz="30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s3.bdstatic.com/70cFv8Sh_Q1YnxGkpoWK1HF6hhy/it/u=1103252570,2945527987&amp;fm=26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6756086" cy="45005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357166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cap="small" spc="100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  <a:cs typeface="+mj-cs"/>
              </a:rPr>
              <a:t>多米诺效应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011222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latin typeface="方正姚体" pitchFamily="2" charset="-122"/>
                <a:ea typeface="方正姚体" pitchFamily="2" charset="-122"/>
              </a:rPr>
              <a:t>这些可能是违法犯罪的先兆</a:t>
            </a:r>
            <a:endParaRPr lang="zh-CN" altLang="en-US" sz="44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000" dirty="0" smtClean="0">
                <a:latin typeface="+mj-ea"/>
                <a:ea typeface="+mj-ea"/>
              </a:rPr>
              <a:t>离家出走，夜不归宿</a:t>
            </a:r>
          </a:p>
          <a:p>
            <a:r>
              <a:rPr lang="zh-CN" altLang="en-US" sz="3000" dirty="0" smtClean="0">
                <a:latin typeface="+mj-ea"/>
                <a:ea typeface="+mj-ea"/>
              </a:rPr>
              <a:t>逃学旷课</a:t>
            </a:r>
          </a:p>
          <a:p>
            <a:r>
              <a:rPr lang="zh-CN" altLang="en-US" sz="3000" dirty="0" smtClean="0">
                <a:latin typeface="+mj-ea"/>
                <a:ea typeface="+mj-ea"/>
              </a:rPr>
              <a:t>抽烟酗酒</a:t>
            </a:r>
          </a:p>
          <a:p>
            <a:r>
              <a:rPr lang="zh-CN" altLang="en-US" sz="3000" dirty="0" smtClean="0">
                <a:latin typeface="+mj-ea"/>
                <a:ea typeface="+mj-ea"/>
              </a:rPr>
              <a:t>赌博吸毒</a:t>
            </a:r>
          </a:p>
          <a:p>
            <a:r>
              <a:rPr lang="zh-CN" altLang="en-US" sz="3000" dirty="0" smtClean="0">
                <a:latin typeface="+mj-ea"/>
                <a:ea typeface="+mj-ea"/>
              </a:rPr>
              <a:t>强拿硬要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欺负同学</a:t>
            </a:r>
          </a:p>
          <a:p>
            <a:r>
              <a:rPr lang="zh-CN" altLang="en-US" sz="3000" dirty="0" smtClean="0">
                <a:latin typeface="+mj-ea"/>
                <a:ea typeface="+mj-ea"/>
              </a:rPr>
              <a:t>和不三不四的人交朋友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偷拿家里的钱财</a:t>
            </a:r>
          </a:p>
          <a:p>
            <a:r>
              <a:rPr lang="zh-CN" altLang="en-US" sz="3000" dirty="0" smtClean="0">
                <a:latin typeface="+mj-ea"/>
                <a:ea typeface="+mj-ea"/>
              </a:rPr>
              <a:t>喜欢贪小便宜</a:t>
            </a:r>
          </a:p>
          <a:p>
            <a:endParaRPr lang="zh-CN" altLang="en-US" dirty="0"/>
          </a:p>
        </p:txBody>
      </p:sp>
      <p:sp>
        <p:nvSpPr>
          <p:cNvPr id="4" name="右箭头 3">
            <a:hlinkClick r:id="rId2" action="ppaction://hlinksldjump"/>
          </p:cNvPr>
          <p:cNvSpPr/>
          <p:nvPr/>
        </p:nvSpPr>
        <p:spPr>
          <a:xfrm>
            <a:off x="4500562" y="1785926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>
            <a:hlinkClick r:id="rId3" action="ppaction://hlinksldjump"/>
          </p:cNvPr>
          <p:cNvSpPr/>
          <p:nvPr/>
        </p:nvSpPr>
        <p:spPr>
          <a:xfrm>
            <a:off x="2500298" y="2857496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>
            <a:hlinkClick r:id="rId4" action="ppaction://hlinksldjump"/>
          </p:cNvPr>
          <p:cNvSpPr/>
          <p:nvPr/>
        </p:nvSpPr>
        <p:spPr>
          <a:xfrm>
            <a:off x="4857752" y="4929198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>
            <a:hlinkClick r:id="rId5" action="ppaction://hlinksldjump"/>
          </p:cNvPr>
          <p:cNvSpPr/>
          <p:nvPr/>
        </p:nvSpPr>
        <p:spPr>
          <a:xfrm>
            <a:off x="2571736" y="4429132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离家出走的后果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2285984" y="2071678"/>
            <a:ext cx="2143140" cy="17145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可选过程 6"/>
          <p:cNvSpPr/>
          <p:nvPr/>
        </p:nvSpPr>
        <p:spPr>
          <a:xfrm>
            <a:off x="2285984" y="3786190"/>
            <a:ext cx="2143140" cy="17145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可选过程 7"/>
          <p:cNvSpPr/>
          <p:nvPr/>
        </p:nvSpPr>
        <p:spPr>
          <a:xfrm>
            <a:off x="4429124" y="3786190"/>
            <a:ext cx="2143140" cy="17145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可选过程 8"/>
          <p:cNvSpPr/>
          <p:nvPr/>
        </p:nvSpPr>
        <p:spPr>
          <a:xfrm>
            <a:off x="4429124" y="2071678"/>
            <a:ext cx="2143140" cy="17145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786050" y="2357430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影响学业</a:t>
            </a:r>
            <a:endParaRPr lang="zh-CN" altLang="en-US" sz="3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357430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影响</a:t>
            </a:r>
            <a:endParaRPr lang="en-US" altLang="zh-CN" sz="3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  <a:p>
            <a:r>
              <a:rPr lang="zh-CN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家庭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6050" y="4071942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经受诱惑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29190" y="4071942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面临</a:t>
            </a:r>
            <a:endParaRPr lang="en-US" altLang="zh-CN" sz="3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  <a:p>
            <a:r>
              <a:rPr lang="zh-CN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危险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timgsa.baidu.com/timg?image&amp;quality=80&amp;size=b9999_10000&amp;sec=1586597761485&amp;di=edbf8c97332e9e303643e220a3076978&amp;imgtype=0&amp;src=http%3A%2F%2F5b0988e595225.cdn.sohucs.com%2Fq_70%2Cc_zoom%2Cw_640%2Fimages%2F20180623%2Fa0ddf1f2b82149a18feba94e4a80bb9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5b0988e595225.cdn.sohucs.com/images/20180831/13eaacc31b424bed826998abfff6105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939" y="714356"/>
            <a:ext cx="5295979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未成年人生发展阶段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571472" y="1500174"/>
          <a:ext cx="7467600" cy="26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642910" y="3429000"/>
          <a:ext cx="7572428" cy="26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4414" y="342900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0-1</a:t>
            </a:r>
            <a:r>
              <a:rPr lang="zh-CN" altLang="en-US" sz="2400" b="1" dirty="0" smtClean="0">
                <a:latin typeface="+mj-ea"/>
                <a:ea typeface="+mj-ea"/>
              </a:rPr>
              <a:t>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6182" y="342900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1-3</a:t>
            </a:r>
            <a:r>
              <a:rPr lang="zh-CN" altLang="en-US" sz="2400" b="1" dirty="0" smtClean="0">
                <a:latin typeface="+mj-ea"/>
                <a:ea typeface="+mj-ea"/>
              </a:rPr>
              <a:t>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2198" y="342900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3-6</a:t>
            </a:r>
            <a:r>
              <a:rPr lang="zh-CN" altLang="en-US" sz="2400" b="1" dirty="0" smtClean="0">
                <a:latin typeface="+mj-ea"/>
                <a:ea typeface="+mj-ea"/>
              </a:rPr>
              <a:t>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5852" y="535782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6-12</a:t>
            </a:r>
            <a:r>
              <a:rPr lang="zh-CN" altLang="en-US" sz="2400" b="1" dirty="0" smtClean="0">
                <a:latin typeface="+mj-ea"/>
                <a:ea typeface="+mj-ea"/>
              </a:rPr>
              <a:t>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2" y="535782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12-15</a:t>
            </a:r>
            <a:r>
              <a:rPr lang="zh-CN" altLang="en-US" sz="2400" b="1" dirty="0" smtClean="0">
                <a:latin typeface="+mj-ea"/>
                <a:ea typeface="+mj-ea"/>
              </a:rPr>
              <a:t>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0760" y="535782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j-ea"/>
                <a:ea typeface="+mj-ea"/>
              </a:rPr>
              <a:t>15-18</a:t>
            </a:r>
            <a:r>
              <a:rPr lang="zh-CN" altLang="en-US" sz="2400" b="1" dirty="0" smtClean="0">
                <a:latin typeface="+mj-ea"/>
                <a:ea typeface="+mj-ea"/>
              </a:rPr>
              <a:t>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5b0988e595225.cdn.sohucs.com/images/20171108/be3725dfc283436dbfc55af323d0d9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14686"/>
            <a:ext cx="4857784" cy="3399377"/>
          </a:xfrm>
          <a:prstGeom prst="rect">
            <a:avLst/>
          </a:prstGeom>
          <a:noFill/>
        </p:spPr>
      </p:pic>
      <p:pic>
        <p:nvPicPr>
          <p:cNvPr id="11268" name="Picture 4" descr="http://5b0988e595225.cdn.sohucs.com/images/20171108/048939b46b5945538821db78c73d3e4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42"/>
            <a:ext cx="3810000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800" spc="-600" dirty="0" smtClean="0">
                <a:latin typeface="方正姚体" pitchFamily="2" charset="-122"/>
                <a:ea typeface="方正姚体" pitchFamily="2" charset="-122"/>
              </a:rPr>
              <a:t>远离不良行为，应该怎么做？</a:t>
            </a:r>
            <a:endParaRPr lang="zh-CN" altLang="en-US" sz="4800" spc="-6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7467600" cy="4945190"/>
          </a:xfrm>
        </p:spPr>
        <p:txBody>
          <a:bodyPr>
            <a:normAutofit/>
          </a:bodyPr>
          <a:lstStyle/>
          <a:p>
            <a:r>
              <a:rPr lang="zh-CN" altLang="en-US" sz="3000" dirty="0" smtClean="0">
                <a:latin typeface="+mj-ea"/>
                <a:ea typeface="+mj-ea"/>
              </a:rPr>
              <a:t>拒绝任性而为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好好说话，学会沟通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延时满足，通过努力争取自己想要的东西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抵制诱惑，克制冲动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告别自私，懂得分享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交友要谨慎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培养兴趣和特长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对未知的世界保持好奇心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做一个坚强勇敢的人</a:t>
            </a:r>
            <a:endParaRPr lang="zh-CN" altLang="en-US" sz="3000" dirty="0">
              <a:latin typeface="+mj-ea"/>
              <a:ea typeface="+mj-ea"/>
            </a:endParaRPr>
          </a:p>
        </p:txBody>
      </p:sp>
      <p:sp>
        <p:nvSpPr>
          <p:cNvPr id="4" name="右箭头 3">
            <a:hlinkClick r:id="rId2" action="ppaction://hlinksldjump"/>
          </p:cNvPr>
          <p:cNvSpPr/>
          <p:nvPr/>
        </p:nvSpPr>
        <p:spPr>
          <a:xfrm>
            <a:off x="7929586" y="285749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棉花糖实验：吃还是不吃？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pic>
        <p:nvPicPr>
          <p:cNvPr id="4" name="Picture 2" descr="查看源图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215106" cy="3617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4714884"/>
            <a:ext cx="621510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dirty="0" smtClean="0"/>
              <a:t>        </a:t>
            </a:r>
            <a:r>
              <a:rPr lang="zh-CN" altLang="en-US" sz="2800" dirty="0" smtClean="0">
                <a:latin typeface="华文仿宋" pitchFamily="2" charset="-122"/>
                <a:ea typeface="华文仿宋" pitchFamily="2" charset="-122"/>
              </a:rPr>
              <a:t>这世界总有阳光照不到的角落，但我们每个人都可以点亮自己心中的</a:t>
            </a:r>
            <a:r>
              <a:rPr lang="zh-CN" altLang="en-US" sz="2800" dirty="0" smtClean="0">
                <a:latin typeface="华文仿宋" pitchFamily="2" charset="-122"/>
                <a:ea typeface="华文仿宋" pitchFamily="2" charset="-122"/>
              </a:rPr>
              <a:t>那盏灯，</a:t>
            </a:r>
            <a:r>
              <a:rPr lang="zh-CN" altLang="en-US" sz="2800" dirty="0" smtClean="0">
                <a:latin typeface="华文仿宋" pitchFamily="2" charset="-122"/>
                <a:ea typeface="华文仿宋" pitchFamily="2" charset="-122"/>
              </a:rPr>
              <a:t>远离黑暗和罪恶。</a:t>
            </a:r>
            <a:endParaRPr lang="zh-CN" altLang="en-US" sz="2800" dirty="0">
              <a:latin typeface="华文仿宋" pitchFamily="2" charset="-122"/>
              <a:ea typeface="华文仿宋" pitchFamily="2" charset="-122"/>
            </a:endParaRPr>
          </a:p>
        </p:txBody>
      </p:sp>
      <p:pic>
        <p:nvPicPr>
          <p:cNvPr id="1026" name="Picture 2" descr="C:\Users\lenovon\Documents\Tencent Files\13558602\FileRecv\MobileFile\IMG_8980(20200402-135334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143668" cy="391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28860" y="2357430"/>
            <a:ext cx="3857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END</a:t>
            </a:r>
          </a:p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谢谢！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9552" cy="1143000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案例</a:t>
            </a:r>
            <a:r>
              <a:rPr lang="en-US" altLang="zh-CN" sz="4800" dirty="0" smtClean="0">
                <a:latin typeface="方正姚体" pitchFamily="2" charset="-122"/>
                <a:ea typeface="方正姚体" pitchFamily="2" charset="-122"/>
              </a:rPr>
              <a:t>1</a:t>
            </a:r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：</a:t>
            </a:r>
            <a:r>
              <a:rPr lang="zh-CN" altLang="en-US" sz="4000" dirty="0" smtClean="0"/>
              <a:t>为图好玩制造火灾</a:t>
            </a:r>
            <a:endParaRPr lang="zh-CN" altLang="en-US" sz="4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467600" cy="4759464"/>
          </a:xfrm>
        </p:spPr>
        <p:txBody>
          <a:bodyPr>
            <a:normAutofit/>
          </a:bodyPr>
          <a:lstStyle/>
          <a:p>
            <a:r>
              <a:rPr lang="en-US" altLang="zh-CN" sz="3000" dirty="0" smtClean="0">
                <a:latin typeface="+mj-ea"/>
                <a:ea typeface="+mj-ea"/>
              </a:rPr>
              <a:t>13</a:t>
            </a:r>
            <a:r>
              <a:rPr lang="zh-CN" altLang="en-US" sz="3000" dirty="0" smtClean="0">
                <a:latin typeface="+mj-ea"/>
                <a:ea typeface="+mj-ea"/>
              </a:rPr>
              <a:t>岁少年王某为图好玩竟想制造火灾。他在同村某家老屋处，用火点燃麦秆引起大火。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最终大火烧毁了房屋，还烧死了一头耕牛和一些农具，损失达五万多元。</a:t>
            </a:r>
            <a:endParaRPr lang="en-US" altLang="zh-CN" sz="3000" dirty="0" smtClean="0">
              <a:latin typeface="+mj-ea"/>
              <a:ea typeface="+mj-ea"/>
            </a:endParaRPr>
          </a:p>
          <a:p>
            <a:r>
              <a:rPr lang="zh-CN" altLang="en-US" sz="3000" dirty="0" smtClean="0">
                <a:latin typeface="+mj-ea"/>
                <a:ea typeface="+mj-ea"/>
              </a:rPr>
              <a:t>法院判处王某有期徒刑</a:t>
            </a:r>
            <a:r>
              <a:rPr lang="en-US" altLang="zh-CN" sz="3000" dirty="0" smtClean="0">
                <a:latin typeface="+mj-ea"/>
                <a:ea typeface="+mj-ea"/>
              </a:rPr>
              <a:t>8</a:t>
            </a:r>
            <a:r>
              <a:rPr lang="zh-CN" altLang="en-US" sz="3000" dirty="0" smtClean="0">
                <a:latin typeface="+mj-ea"/>
                <a:ea typeface="+mj-ea"/>
              </a:rPr>
              <a:t>个月，他的父母被判赔偿受害人的全部经济损失。</a:t>
            </a:r>
            <a:endParaRPr lang="zh-CN" altLang="en-US" sz="3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案例</a:t>
            </a:r>
            <a:r>
              <a:rPr lang="en-US" altLang="zh-CN" sz="4800" dirty="0" smtClean="0">
                <a:latin typeface="方正姚体" pitchFamily="2" charset="-122"/>
                <a:ea typeface="方正姚体" pitchFamily="2" charset="-122"/>
              </a:rPr>
              <a:t>2</a:t>
            </a:r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：</a:t>
            </a:r>
            <a:r>
              <a:rPr lang="zh-CN" altLang="en-US" sz="4000" dirty="0" smtClean="0">
                <a:latin typeface="+mj-ea"/>
              </a:rPr>
              <a:t>两少年盗窃手机店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2019</a:t>
            </a:r>
            <a:r>
              <a:rPr lang="zh-CN" altLang="en-US" sz="3000" dirty="0" smtClean="0">
                <a:latin typeface="+mj-ea"/>
                <a:ea typeface="+mj-ea"/>
              </a:rPr>
              <a:t>年</a:t>
            </a:r>
            <a:r>
              <a:rPr lang="en-US" altLang="zh-CN" sz="3000" dirty="0" smtClean="0">
                <a:latin typeface="+mj-ea"/>
                <a:ea typeface="+mj-ea"/>
              </a:rPr>
              <a:t>5</a:t>
            </a:r>
            <a:r>
              <a:rPr lang="zh-CN" altLang="en-US" sz="3000" dirty="0" smtClean="0">
                <a:latin typeface="+mj-ea"/>
                <a:ea typeface="+mj-ea"/>
              </a:rPr>
              <a:t>月，广西一派出所侦破一起手机店被盗窃案。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手机店被盗窃手机</a:t>
            </a:r>
            <a:r>
              <a:rPr lang="en-US" altLang="zh-CN" sz="3000" dirty="0" smtClean="0">
                <a:latin typeface="+mj-ea"/>
                <a:ea typeface="+mj-ea"/>
              </a:rPr>
              <a:t>15</a:t>
            </a:r>
            <a:r>
              <a:rPr lang="zh-CN" altLang="en-US" sz="3000" dirty="0" smtClean="0">
                <a:latin typeface="+mj-ea"/>
                <a:ea typeface="+mj-ea"/>
              </a:rPr>
              <a:t>部、现金</a:t>
            </a:r>
            <a:r>
              <a:rPr lang="en-US" altLang="zh-CN" sz="3000" dirty="0" smtClean="0">
                <a:latin typeface="+mj-ea"/>
                <a:ea typeface="+mj-ea"/>
              </a:rPr>
              <a:t>200</a:t>
            </a:r>
            <a:r>
              <a:rPr lang="zh-CN" altLang="en-US" sz="3000" dirty="0" smtClean="0">
                <a:latin typeface="+mj-ea"/>
                <a:ea typeface="+mj-ea"/>
              </a:rPr>
              <a:t>余元、充电宝和充电器若干，被盗物品损失价值约</a:t>
            </a:r>
            <a:r>
              <a:rPr lang="en-US" altLang="zh-CN" sz="3000" dirty="0" smtClean="0">
                <a:latin typeface="+mj-ea"/>
                <a:ea typeface="+mj-ea"/>
              </a:rPr>
              <a:t>17000</a:t>
            </a:r>
            <a:r>
              <a:rPr lang="zh-CN" altLang="en-US" sz="3000" dirty="0" smtClean="0">
                <a:latin typeface="+mj-ea"/>
                <a:ea typeface="+mj-ea"/>
              </a:rPr>
              <a:t>余元。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派出所抓获犯罪嫌疑人</a:t>
            </a:r>
            <a:r>
              <a:rPr lang="en-US" altLang="zh-CN" sz="3000" dirty="0" smtClean="0">
                <a:latin typeface="+mj-ea"/>
                <a:ea typeface="+mj-ea"/>
              </a:rPr>
              <a:t>2</a:t>
            </a:r>
            <a:r>
              <a:rPr lang="zh-CN" altLang="en-US" sz="3000" dirty="0" smtClean="0">
                <a:latin typeface="+mj-ea"/>
                <a:ea typeface="+mj-ea"/>
              </a:rPr>
              <a:t>名，一个</a:t>
            </a:r>
            <a:r>
              <a:rPr lang="en-US" altLang="zh-CN" sz="3000" dirty="0" smtClean="0">
                <a:latin typeface="+mj-ea"/>
                <a:ea typeface="+mj-ea"/>
              </a:rPr>
              <a:t>12</a:t>
            </a:r>
            <a:r>
              <a:rPr lang="zh-CN" altLang="en-US" sz="3000" dirty="0" smtClean="0">
                <a:latin typeface="+mj-ea"/>
                <a:ea typeface="+mj-ea"/>
              </a:rPr>
              <a:t>岁，一个才</a:t>
            </a:r>
            <a:r>
              <a:rPr lang="en-US" altLang="zh-CN" sz="3000" dirty="0" smtClean="0">
                <a:latin typeface="+mj-ea"/>
                <a:ea typeface="+mj-ea"/>
              </a:rPr>
              <a:t>10</a:t>
            </a:r>
            <a:r>
              <a:rPr lang="zh-CN" altLang="en-US" sz="3000" dirty="0" smtClean="0">
                <a:latin typeface="+mj-ea"/>
                <a:ea typeface="+mj-ea"/>
              </a:rPr>
              <a:t>岁！</a:t>
            </a:r>
            <a:endParaRPr lang="zh-CN" altLang="en-US" sz="3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案例</a:t>
            </a:r>
            <a:r>
              <a:rPr lang="en-US" altLang="zh-CN" sz="4800" dirty="0" smtClean="0">
                <a:latin typeface="方正姚体" pitchFamily="2" charset="-122"/>
                <a:ea typeface="方正姚体" pitchFamily="2" charset="-122"/>
              </a:rPr>
              <a:t>3</a:t>
            </a:r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：</a:t>
            </a:r>
            <a:r>
              <a:rPr lang="zh-CN" altLang="en-US" sz="4000" dirty="0" smtClean="0">
                <a:latin typeface="+mj-ea"/>
              </a:rPr>
              <a:t>绑架同学勒索钱财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2010</a:t>
            </a:r>
            <a:r>
              <a:rPr lang="zh-CN" altLang="en-US" sz="3000" dirty="0" smtClean="0">
                <a:latin typeface="+mj-ea"/>
                <a:ea typeface="+mj-ea"/>
              </a:rPr>
              <a:t>年，重庆某中学学生高某，因为与同学林某发生纠纷，便找来网友陈某绑架对方并带到四川。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随后他们向林某亲属去电话讨要钱财，家人报警，两人被抓获。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2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法院以绑架罪判处高某有期徒刑</a:t>
            </a:r>
            <a:r>
              <a:rPr lang="en-US" altLang="zh-CN" sz="3000" dirty="0" smtClean="0">
                <a:latin typeface="+mj-ea"/>
                <a:ea typeface="+mj-ea"/>
              </a:rPr>
              <a:t>3</a:t>
            </a:r>
            <a:r>
              <a:rPr lang="zh-CN" altLang="en-US" sz="3000" dirty="0" smtClean="0">
                <a:latin typeface="+mj-ea"/>
                <a:ea typeface="+mj-ea"/>
              </a:rPr>
              <a:t>年缓刑</a:t>
            </a:r>
            <a:r>
              <a:rPr lang="en-US" altLang="zh-CN" sz="3000" dirty="0" smtClean="0">
                <a:latin typeface="+mj-ea"/>
                <a:ea typeface="+mj-ea"/>
              </a:rPr>
              <a:t>4</a:t>
            </a:r>
            <a:r>
              <a:rPr lang="zh-CN" altLang="en-US" sz="3000" dirty="0" smtClean="0">
                <a:latin typeface="+mj-ea"/>
                <a:ea typeface="+mj-ea"/>
              </a:rPr>
              <a:t>年，网友陈某被判处有期徒刑六年。</a:t>
            </a:r>
            <a:endParaRPr lang="zh-CN" altLang="en-US" sz="3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案例</a:t>
            </a:r>
            <a:r>
              <a:rPr lang="en-US" altLang="zh-CN" sz="4800" dirty="0" smtClean="0">
                <a:latin typeface="方正姚体" pitchFamily="2" charset="-122"/>
                <a:ea typeface="方正姚体" pitchFamily="2" charset="-122"/>
              </a:rPr>
              <a:t>4</a:t>
            </a:r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：</a:t>
            </a:r>
            <a:r>
              <a:rPr lang="zh-CN" altLang="en-US" sz="4000" dirty="0" smtClean="0">
                <a:latin typeface="+mj-ea"/>
              </a:rPr>
              <a:t>未成年人杀亲案</a:t>
            </a:r>
            <a:endParaRPr lang="zh-CN" altLang="en-US" sz="4000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7929618" cy="41165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2019</a:t>
            </a:r>
            <a:r>
              <a:rPr lang="zh-CN" altLang="en-US" sz="3000" dirty="0" smtClean="0">
                <a:latin typeface="+mj-ea"/>
                <a:ea typeface="+mj-ea"/>
              </a:rPr>
              <a:t>年</a:t>
            </a:r>
            <a:r>
              <a:rPr lang="en-US" altLang="zh-CN" sz="3000" dirty="0" smtClean="0">
                <a:latin typeface="+mj-ea"/>
                <a:ea typeface="+mj-ea"/>
              </a:rPr>
              <a:t>3</a:t>
            </a:r>
            <a:r>
              <a:rPr lang="zh-CN" altLang="en-US" sz="3000" dirty="0" smtClean="0">
                <a:latin typeface="+mj-ea"/>
                <a:ea typeface="+mj-ea"/>
              </a:rPr>
              <a:t>月，江苏</a:t>
            </a:r>
            <a:r>
              <a:rPr lang="en-US" altLang="zh-CN" sz="3000" dirty="0" smtClean="0">
                <a:latin typeface="+mj-ea"/>
                <a:ea typeface="+mj-ea"/>
              </a:rPr>
              <a:t>13</a:t>
            </a:r>
            <a:r>
              <a:rPr lang="zh-CN" altLang="en-US" sz="3000" dirty="0" smtClean="0">
                <a:latin typeface="+mj-ea"/>
                <a:ea typeface="+mj-ea"/>
              </a:rPr>
              <a:t>岁男孩不服管教杀死母亲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2018</a:t>
            </a:r>
            <a:r>
              <a:rPr lang="zh-CN" altLang="en-US" sz="3000" dirty="0" smtClean="0">
                <a:latin typeface="+mj-ea"/>
                <a:ea typeface="+mj-ea"/>
              </a:rPr>
              <a:t>年</a:t>
            </a:r>
            <a:r>
              <a:rPr lang="en-US" altLang="zh-CN" sz="3000" dirty="0" smtClean="0">
                <a:latin typeface="+mj-ea"/>
                <a:ea typeface="+mj-ea"/>
              </a:rPr>
              <a:t>12</a:t>
            </a:r>
            <a:r>
              <a:rPr lang="zh-CN" altLang="en-US" sz="3000" dirty="0" smtClean="0">
                <a:latin typeface="+mj-ea"/>
                <a:ea typeface="+mj-ea"/>
              </a:rPr>
              <a:t>月，湖南六年级小学生杀死母亲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2018</a:t>
            </a:r>
            <a:r>
              <a:rPr lang="zh-CN" altLang="en-US" sz="3000" dirty="0" smtClean="0">
                <a:latin typeface="+mj-ea"/>
                <a:ea typeface="+mj-ea"/>
              </a:rPr>
              <a:t>年</a:t>
            </a:r>
            <a:r>
              <a:rPr lang="en-US" altLang="zh-CN" sz="3000" dirty="0" smtClean="0">
                <a:latin typeface="+mj-ea"/>
                <a:ea typeface="+mj-ea"/>
              </a:rPr>
              <a:t>12</a:t>
            </a:r>
            <a:r>
              <a:rPr lang="zh-CN" altLang="en-US" sz="3000" dirty="0" smtClean="0">
                <a:latin typeface="+mj-ea"/>
                <a:ea typeface="+mj-ea"/>
              </a:rPr>
              <a:t>月，湖南</a:t>
            </a:r>
            <a:r>
              <a:rPr lang="en-US" altLang="zh-CN" sz="3000" dirty="0" smtClean="0">
                <a:latin typeface="+mj-ea"/>
                <a:ea typeface="+mj-ea"/>
              </a:rPr>
              <a:t>13</a:t>
            </a:r>
            <a:r>
              <a:rPr lang="zh-CN" altLang="en-US" sz="3000" dirty="0" smtClean="0">
                <a:latin typeface="+mj-ea"/>
                <a:ea typeface="+mj-ea"/>
              </a:rPr>
              <a:t>岁男孩锤杀父母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2017</a:t>
            </a:r>
            <a:r>
              <a:rPr lang="zh-CN" altLang="en-US" sz="3000" dirty="0" smtClean="0">
                <a:latin typeface="+mj-ea"/>
                <a:ea typeface="+mj-ea"/>
              </a:rPr>
              <a:t>年</a:t>
            </a:r>
            <a:r>
              <a:rPr lang="en-US" altLang="zh-CN" sz="3000" dirty="0" smtClean="0">
                <a:latin typeface="+mj-ea"/>
                <a:ea typeface="+mj-ea"/>
              </a:rPr>
              <a:t>9</a:t>
            </a:r>
            <a:r>
              <a:rPr lang="zh-CN" altLang="en-US" sz="3000" dirty="0" smtClean="0">
                <a:latin typeface="+mj-ea"/>
                <a:ea typeface="+mj-ea"/>
              </a:rPr>
              <a:t>月，陕西</a:t>
            </a:r>
            <a:r>
              <a:rPr lang="en-US" altLang="zh-CN" sz="3000" dirty="0" smtClean="0">
                <a:latin typeface="+mj-ea"/>
                <a:ea typeface="+mj-ea"/>
              </a:rPr>
              <a:t>15</a:t>
            </a:r>
            <a:r>
              <a:rPr lang="zh-CN" altLang="en-US" sz="3000" dirty="0" smtClean="0">
                <a:latin typeface="+mj-ea"/>
                <a:ea typeface="+mj-ea"/>
              </a:rPr>
              <a:t>岁亲姐姐杀死弟弟</a:t>
            </a:r>
            <a:endParaRPr lang="zh-CN" altLang="en-US" sz="30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rmAutofit fontScale="90000"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案例</a:t>
            </a:r>
            <a:r>
              <a:rPr lang="en-US" altLang="zh-CN" sz="4800" dirty="0" smtClean="0">
                <a:latin typeface="方正姚体" pitchFamily="2" charset="-122"/>
                <a:ea typeface="方正姚体" pitchFamily="2" charset="-122"/>
              </a:rPr>
              <a:t>5</a:t>
            </a:r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：</a:t>
            </a:r>
            <a:r>
              <a:rPr lang="en-US" altLang="zh-CN" sz="4000" dirty="0" smtClean="0">
                <a:latin typeface="+mj-ea"/>
              </a:rPr>
              <a:t>11</a:t>
            </a:r>
            <a:r>
              <a:rPr lang="zh-CN" altLang="en-US" sz="4000" dirty="0" smtClean="0">
                <a:latin typeface="+mj-ea"/>
              </a:rPr>
              <a:t>岁男孩引发凉山森林大火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en-US" altLang="zh-CN" sz="3000" dirty="0" smtClean="0">
                <a:latin typeface="+mj-ea"/>
                <a:ea typeface="+mj-ea"/>
              </a:rPr>
              <a:t>3</a:t>
            </a:r>
            <a:r>
              <a:rPr lang="zh-CN" altLang="en-US" sz="3000" dirty="0" smtClean="0">
                <a:latin typeface="+mj-ea"/>
                <a:ea typeface="+mj-ea"/>
              </a:rPr>
              <a:t>月</a:t>
            </a:r>
            <a:r>
              <a:rPr lang="en-US" altLang="zh-CN" sz="3000" dirty="0" smtClean="0">
                <a:latin typeface="+mj-ea"/>
                <a:ea typeface="+mj-ea"/>
              </a:rPr>
              <a:t>28</a:t>
            </a:r>
            <a:r>
              <a:rPr lang="zh-CN" altLang="en-US" sz="3000" dirty="0" smtClean="0">
                <a:latin typeface="+mj-ea"/>
                <a:ea typeface="+mj-ea"/>
              </a:rPr>
              <a:t>日，四川凉山发生森林火灾。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4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当地组织专业打火队</a:t>
            </a:r>
            <a:r>
              <a:rPr lang="en-US" altLang="zh-CN" sz="3000" dirty="0" smtClean="0">
                <a:latin typeface="+mj-ea"/>
                <a:ea typeface="+mj-ea"/>
              </a:rPr>
              <a:t>21</a:t>
            </a:r>
            <a:r>
              <a:rPr lang="zh-CN" altLang="en-US" sz="3000" dirty="0" smtClean="0">
                <a:latin typeface="+mj-ea"/>
                <a:ea typeface="+mj-ea"/>
              </a:rPr>
              <a:t>人在一名当地向导带领下赶往失火点，随后失联，其中</a:t>
            </a:r>
            <a:r>
              <a:rPr lang="en-US" altLang="zh-CN" sz="3000" dirty="0" smtClean="0">
                <a:latin typeface="+mj-ea"/>
                <a:ea typeface="+mj-ea"/>
              </a:rPr>
              <a:t>19</a:t>
            </a:r>
            <a:r>
              <a:rPr lang="zh-CN" altLang="en-US" sz="3000" dirty="0" smtClean="0">
                <a:latin typeface="+mj-ea"/>
                <a:ea typeface="+mj-ea"/>
              </a:rPr>
              <a:t>人不幸遇难。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4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森林过火面积达</a:t>
            </a:r>
            <a:r>
              <a:rPr lang="en-US" altLang="zh-CN" sz="3000" dirty="0" smtClean="0">
                <a:latin typeface="+mj-ea"/>
                <a:ea typeface="+mj-ea"/>
              </a:rPr>
              <a:t>245</a:t>
            </a:r>
            <a:r>
              <a:rPr lang="zh-CN" altLang="en-US" sz="3000" dirty="0" smtClean="0">
                <a:latin typeface="+mj-ea"/>
                <a:ea typeface="+mj-ea"/>
              </a:rPr>
              <a:t>公顷。</a:t>
            </a:r>
            <a:endParaRPr lang="en-US" altLang="zh-CN" sz="3000" dirty="0" smtClean="0">
              <a:latin typeface="+mj-ea"/>
              <a:ea typeface="+mj-ea"/>
            </a:endParaRPr>
          </a:p>
          <a:p>
            <a:pPr>
              <a:lnSpc>
                <a:spcPts val="4400"/>
              </a:lnSpc>
            </a:pPr>
            <a:r>
              <a:rPr lang="zh-CN" altLang="en-US" sz="3000" dirty="0" smtClean="0">
                <a:latin typeface="+mj-ea"/>
                <a:ea typeface="+mj-ea"/>
              </a:rPr>
              <a:t>据调查，此次森林大火由一名</a:t>
            </a:r>
            <a:r>
              <a:rPr lang="en-US" altLang="zh-CN" sz="3000" dirty="0" smtClean="0">
                <a:latin typeface="+mj-ea"/>
                <a:ea typeface="+mj-ea"/>
              </a:rPr>
              <a:t>11</a:t>
            </a:r>
            <a:r>
              <a:rPr lang="zh-CN" altLang="en-US" sz="3000" dirty="0" smtClean="0">
                <a:latin typeface="+mj-ea"/>
                <a:ea typeface="+mj-ea"/>
              </a:rPr>
              <a:t>岁男孩失火引发。</a:t>
            </a:r>
            <a:endParaRPr lang="zh-CN" altLang="en-US" sz="3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刑法关于犯罪年龄的规定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4" name="Group 3"/>
          <p:cNvGrpSpPr>
            <a:grpSpLocks noGrp="1"/>
          </p:cNvGrpSpPr>
          <p:nvPr>
            <p:ph sz="quarter" idx="1"/>
          </p:nvPr>
        </p:nvGrpSpPr>
        <p:grpSpPr bwMode="auto">
          <a:xfrm>
            <a:off x="357158" y="2071677"/>
            <a:ext cx="8001056" cy="3357587"/>
            <a:chOff x="340" y="1797"/>
            <a:chExt cx="5126" cy="1134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791" y="2341"/>
              <a:ext cx="3039" cy="590"/>
            </a:xfrm>
            <a:custGeom>
              <a:avLst/>
              <a:gdLst>
                <a:gd name="T0" fmla="*/ 3039 w 3039"/>
                <a:gd name="T1" fmla="*/ 0 h 590"/>
                <a:gd name="T2" fmla="*/ 2222 w 3039"/>
                <a:gd name="T3" fmla="*/ 499 h 590"/>
                <a:gd name="T4" fmla="*/ 0 w 3039"/>
                <a:gd name="T5" fmla="*/ 544 h 590"/>
                <a:gd name="T6" fmla="*/ 0 60000 65536"/>
                <a:gd name="T7" fmla="*/ 0 60000 65536"/>
                <a:gd name="T8" fmla="*/ 0 60000 65536"/>
                <a:gd name="T9" fmla="*/ 0 w 3039"/>
                <a:gd name="T10" fmla="*/ 0 h 590"/>
                <a:gd name="T11" fmla="*/ 3039 w 3039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39" h="590">
                  <a:moveTo>
                    <a:pt x="3039" y="0"/>
                  </a:moveTo>
                  <a:cubicBezTo>
                    <a:pt x="2884" y="204"/>
                    <a:pt x="2729" y="408"/>
                    <a:pt x="2222" y="499"/>
                  </a:cubicBezTo>
                  <a:cubicBezTo>
                    <a:pt x="1715" y="590"/>
                    <a:pt x="370" y="537"/>
                    <a:pt x="0" y="544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40" y="1798"/>
              <a:ext cx="5126" cy="939"/>
              <a:chOff x="385" y="1207"/>
              <a:chExt cx="5081" cy="1072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431" y="1207"/>
                <a:ext cx="5035" cy="597"/>
                <a:chOff x="385" y="1200"/>
                <a:chExt cx="5035" cy="597"/>
              </a:xfrm>
            </p:grpSpPr>
            <p:sp>
              <p:nvSpPr>
                <p:cNvPr id="15" name="Line 7"/>
                <p:cNvSpPr>
                  <a:spLocks noChangeShapeType="1"/>
                </p:cNvSpPr>
                <p:nvPr/>
              </p:nvSpPr>
              <p:spPr bwMode="auto">
                <a:xfrm>
                  <a:off x="567" y="1797"/>
                  <a:ext cx="4853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" name="Freeform 8"/>
                <p:cNvSpPr>
                  <a:spLocks/>
                </p:cNvSpPr>
                <p:nvPr/>
              </p:nvSpPr>
              <p:spPr bwMode="auto">
                <a:xfrm>
                  <a:off x="385" y="1314"/>
                  <a:ext cx="1361" cy="483"/>
                </a:xfrm>
                <a:custGeom>
                  <a:avLst/>
                  <a:gdLst>
                    <a:gd name="T0" fmla="*/ 1361 w 1361"/>
                    <a:gd name="T1" fmla="*/ 483 h 483"/>
                    <a:gd name="T2" fmla="*/ 1134 w 1361"/>
                    <a:gd name="T3" fmla="*/ 75 h 483"/>
                    <a:gd name="T4" fmla="*/ 0 w 1361"/>
                    <a:gd name="T5" fmla="*/ 30 h 483"/>
                    <a:gd name="T6" fmla="*/ 0 60000 65536"/>
                    <a:gd name="T7" fmla="*/ 0 60000 65536"/>
                    <a:gd name="T8" fmla="*/ 0 60000 65536"/>
                    <a:gd name="T9" fmla="*/ 0 w 1361"/>
                    <a:gd name="T10" fmla="*/ 0 h 483"/>
                    <a:gd name="T11" fmla="*/ 1361 w 1361"/>
                    <a:gd name="T12" fmla="*/ 483 h 4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1" h="483">
                      <a:moveTo>
                        <a:pt x="1361" y="483"/>
                      </a:moveTo>
                      <a:cubicBezTo>
                        <a:pt x="1361" y="316"/>
                        <a:pt x="1361" y="150"/>
                        <a:pt x="1134" y="75"/>
                      </a:cubicBezTo>
                      <a:cubicBezTo>
                        <a:pt x="907" y="0"/>
                        <a:pt x="189" y="37"/>
                        <a:pt x="0" y="30"/>
                      </a:cubicBez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Freeform 9"/>
                <p:cNvSpPr>
                  <a:spLocks/>
                </p:cNvSpPr>
                <p:nvPr/>
              </p:nvSpPr>
              <p:spPr bwMode="auto">
                <a:xfrm>
                  <a:off x="3787" y="1207"/>
                  <a:ext cx="1633" cy="590"/>
                </a:xfrm>
                <a:custGeom>
                  <a:avLst/>
                  <a:gdLst>
                    <a:gd name="T0" fmla="*/ 0 w 1633"/>
                    <a:gd name="T1" fmla="*/ 590 h 590"/>
                    <a:gd name="T2" fmla="*/ 272 w 1633"/>
                    <a:gd name="T3" fmla="*/ 91 h 590"/>
                    <a:gd name="T4" fmla="*/ 1633 w 1633"/>
                    <a:gd name="T5" fmla="*/ 46 h 590"/>
                    <a:gd name="T6" fmla="*/ 0 60000 65536"/>
                    <a:gd name="T7" fmla="*/ 0 60000 65536"/>
                    <a:gd name="T8" fmla="*/ 0 60000 65536"/>
                    <a:gd name="T9" fmla="*/ 0 w 1633"/>
                    <a:gd name="T10" fmla="*/ 0 h 590"/>
                    <a:gd name="T11" fmla="*/ 1633 w 1633"/>
                    <a:gd name="T12" fmla="*/ 590 h 5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633" h="590">
                      <a:moveTo>
                        <a:pt x="0" y="590"/>
                      </a:moveTo>
                      <a:cubicBezTo>
                        <a:pt x="0" y="386"/>
                        <a:pt x="0" y="182"/>
                        <a:pt x="272" y="91"/>
                      </a:cubicBezTo>
                      <a:cubicBezTo>
                        <a:pt x="544" y="0"/>
                        <a:pt x="1406" y="53"/>
                        <a:pt x="1633" y="46"/>
                      </a:cubicBez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746" y="1200"/>
                  <a:ext cx="2041" cy="597"/>
                </a:xfrm>
                <a:custGeom>
                  <a:avLst/>
                  <a:gdLst>
                    <a:gd name="T0" fmla="*/ 0 w 2041"/>
                    <a:gd name="T1" fmla="*/ 552 h 597"/>
                    <a:gd name="T2" fmla="*/ 998 w 2041"/>
                    <a:gd name="T3" fmla="*/ 7 h 597"/>
                    <a:gd name="T4" fmla="*/ 2041 w 2041"/>
                    <a:gd name="T5" fmla="*/ 597 h 597"/>
                    <a:gd name="T6" fmla="*/ 0 60000 65536"/>
                    <a:gd name="T7" fmla="*/ 0 60000 65536"/>
                    <a:gd name="T8" fmla="*/ 0 60000 65536"/>
                    <a:gd name="T9" fmla="*/ 0 w 2041"/>
                    <a:gd name="T10" fmla="*/ 0 h 597"/>
                    <a:gd name="T11" fmla="*/ 2041 w 2041"/>
                    <a:gd name="T12" fmla="*/ 597 h 59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41" h="597">
                      <a:moveTo>
                        <a:pt x="0" y="552"/>
                      </a:moveTo>
                      <a:cubicBezTo>
                        <a:pt x="329" y="276"/>
                        <a:pt x="658" y="0"/>
                        <a:pt x="998" y="7"/>
                      </a:cubicBezTo>
                      <a:cubicBezTo>
                        <a:pt x="1338" y="14"/>
                        <a:pt x="1867" y="499"/>
                        <a:pt x="2041" y="597"/>
                      </a:cubicBez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 type="oval" w="med" len="med"/>
                  <a:tailEnd type="oval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" name="Text Box 11"/>
              <p:cNvSpPr txBox="1">
                <a:spLocks noChangeArrowheads="1"/>
              </p:cNvSpPr>
              <p:nvPr/>
            </p:nvSpPr>
            <p:spPr bwMode="auto">
              <a:xfrm>
                <a:off x="1383" y="1888"/>
                <a:ext cx="6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14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周岁</a:t>
                </a:r>
              </a:p>
            </p:txBody>
          </p:sp>
          <p:sp>
            <p:nvSpPr>
              <p:cNvPr id="9" name="Text Box 12"/>
              <p:cNvSpPr txBox="1">
                <a:spLocks noChangeArrowheads="1"/>
              </p:cNvSpPr>
              <p:nvPr/>
            </p:nvSpPr>
            <p:spPr bwMode="auto">
              <a:xfrm>
                <a:off x="3424" y="1888"/>
                <a:ext cx="68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16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周岁</a:t>
                </a:r>
              </a:p>
            </p:txBody>
          </p:sp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4760" y="1867"/>
                <a:ext cx="63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altLang="zh-CN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18</a:t>
                </a:r>
                <a:r>
                  <a:rPr lang="zh-CN" altLang="en-US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周岁</a:t>
                </a:r>
              </a:p>
            </p:txBody>
          </p:sp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>
                <a:off x="385" y="1479"/>
                <a:ext cx="1270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无刑事责任年龄</a:t>
                </a: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3969" y="1479"/>
                <a:ext cx="1496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完全刑事责任年龄</a:t>
                </a:r>
              </a:p>
            </p:txBody>
          </p:sp>
          <p:sp>
            <p:nvSpPr>
              <p:cNvPr id="13" name="Text Box 16"/>
              <p:cNvSpPr txBox="1">
                <a:spLocks noChangeArrowheads="1"/>
              </p:cNvSpPr>
              <p:nvPr/>
            </p:nvSpPr>
            <p:spPr bwMode="auto">
              <a:xfrm>
                <a:off x="2018" y="1479"/>
                <a:ext cx="1497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限制刑事责任年龄</a:t>
                </a:r>
              </a:p>
            </p:txBody>
          </p:sp>
          <p:sp>
            <p:nvSpPr>
              <p:cNvPr id="14" name="Text Box 17"/>
              <p:cNvSpPr txBox="1">
                <a:spLocks noChangeArrowheads="1"/>
              </p:cNvSpPr>
              <p:nvPr/>
            </p:nvSpPr>
            <p:spPr bwMode="auto">
              <a:xfrm>
                <a:off x="2109" y="2069"/>
                <a:ext cx="1497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宋体" pitchFamily="2" charset="-122"/>
                  </a:rPr>
                  <a:t>减轻刑事责任年龄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latin typeface="方正姚体" pitchFamily="2" charset="-122"/>
                <a:ea typeface="方正姚体" pitchFamily="2" charset="-122"/>
              </a:rPr>
              <a:t>法律责任</a:t>
            </a:r>
            <a:endParaRPr lang="zh-CN" altLang="en-US" sz="48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六边形 4"/>
          <p:cNvSpPr/>
          <p:nvPr/>
        </p:nvSpPr>
        <p:spPr>
          <a:xfrm>
            <a:off x="1714480" y="2500306"/>
            <a:ext cx="2571768" cy="22860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>
            <a:off x="3714744" y="3643314"/>
            <a:ext cx="2571768" cy="22860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>
            <a:off x="3714744" y="1357298"/>
            <a:ext cx="2571768" cy="22860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357422" y="2928934"/>
            <a:ext cx="1571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民事责任</a:t>
            </a:r>
            <a:endParaRPr lang="zh-CN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1785926"/>
            <a:ext cx="1500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行政</a:t>
            </a:r>
            <a:endParaRPr lang="en-US" altLang="zh-CN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责任</a:t>
            </a:r>
            <a:endParaRPr lang="zh-CN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48" y="4071942"/>
            <a:ext cx="1428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刑事</a:t>
            </a:r>
            <a:endParaRPr lang="en-US" altLang="zh-CN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责任</a:t>
            </a:r>
            <a:endParaRPr lang="zh-CN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模块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657</TotalTime>
  <Words>781</Words>
  <Application>Microsoft Office PowerPoint</Application>
  <PresentationFormat>全屏显示(4:3)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凸显</vt:lpstr>
      <vt:lpstr>家庭教育不良 与 青少年违法犯罪</vt:lpstr>
      <vt:lpstr>未成年人生发展阶段</vt:lpstr>
      <vt:lpstr>案例1：为图好玩制造火灾</vt:lpstr>
      <vt:lpstr>案例2：两少年盗窃手机店</vt:lpstr>
      <vt:lpstr>案例3：绑架同学勒索钱财</vt:lpstr>
      <vt:lpstr>案例4：未成年人杀亲案</vt:lpstr>
      <vt:lpstr>案例5：11岁男孩引发凉山森林大火</vt:lpstr>
      <vt:lpstr>刑法关于犯罪年龄的规定</vt:lpstr>
      <vt:lpstr>法律责任</vt:lpstr>
      <vt:lpstr>人是社会性动物</vt:lpstr>
      <vt:lpstr>家庭，个人成长环境的基石</vt:lpstr>
      <vt:lpstr>问题：我和父母之间</vt:lpstr>
      <vt:lpstr>家庭教育存在的问题</vt:lpstr>
      <vt:lpstr>家庭教育不良对孩子性格的影响</vt:lpstr>
      <vt:lpstr>幻灯片 15</vt:lpstr>
      <vt:lpstr>这些可能是违法犯罪的先兆</vt:lpstr>
      <vt:lpstr>离家出走的后果</vt:lpstr>
      <vt:lpstr>幻灯片 18</vt:lpstr>
      <vt:lpstr>幻灯片 19</vt:lpstr>
      <vt:lpstr>幻灯片 20</vt:lpstr>
      <vt:lpstr>远离不良行为，应该怎么做？</vt:lpstr>
      <vt:lpstr>棉花糖实验：吃还是不吃？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家庭不良教育 与 未成年人违法犯罪</dc:title>
  <dc:creator>lenovon</dc:creator>
  <cp:lastModifiedBy>lenovon</cp:lastModifiedBy>
  <cp:revision>23</cp:revision>
  <dcterms:created xsi:type="dcterms:W3CDTF">2020-04-11T00:29:39Z</dcterms:created>
  <dcterms:modified xsi:type="dcterms:W3CDTF">2020-04-15T00:56:54Z</dcterms:modified>
</cp:coreProperties>
</file>