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  <p:sldId id="25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3" autoAdjust="0"/>
    <p:restoredTop sz="94660"/>
  </p:normalViewPr>
  <p:slideViewPr>
    <p:cSldViewPr>
      <p:cViewPr varScale="1">
        <p:scale>
          <a:sx n="82" d="100"/>
          <a:sy n="82" d="100"/>
        </p:scale>
        <p:origin x="-145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8F8C1-14A2-45E7-8E6B-C73DC6CFDF1E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4E8D-C471-49C9-8D14-BEC87FBA61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4E8D-C471-49C9-8D14-BEC87FBA61E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433DC3-1183-464B-BF45-40B22F2E4B87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170972-B0B8-44F4-83F9-394ABF8A93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572560" cy="2928958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 smtClean="0"/>
              <a:t>未成年人如何预防</a:t>
            </a:r>
            <a:r>
              <a:rPr lang="en-US" altLang="zh-CN" sz="8000" dirty="0" smtClean="0"/>
              <a:t/>
            </a:r>
            <a:br>
              <a:rPr lang="en-US" altLang="zh-CN" sz="8000" dirty="0" smtClean="0"/>
            </a:br>
            <a:r>
              <a:rPr lang="zh-CN" altLang="en-US" sz="10000" dirty="0" smtClean="0">
                <a:solidFill>
                  <a:schemeClr val="accent1">
                    <a:lumMod val="75000"/>
                  </a:schemeClr>
                </a:solidFill>
                <a:latin typeface="华文行楷" pitchFamily="2" charset="-122"/>
                <a:ea typeface="华文行楷" pitchFamily="2" charset="-122"/>
              </a:rPr>
              <a:t>不法侵害</a:t>
            </a:r>
            <a:endParaRPr lang="zh-CN" altLang="en-US" sz="10000" dirty="0">
              <a:solidFill>
                <a:schemeClr val="accent1">
                  <a:lumMod val="7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5857892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宁波工程学院    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宋超女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家庭暴力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性侵害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校园欺凌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被拐骗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故意伤害或杀害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财物被诈骗或抢劫</a:t>
            </a:r>
            <a:endParaRPr lang="en-US" altLang="zh-CN" sz="32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未成年人受侵害主要类型</a:t>
            </a:r>
            <a:endParaRPr lang="zh-CN" altLang="en-US" dirty="0"/>
          </a:p>
        </p:txBody>
      </p:sp>
      <p:pic>
        <p:nvPicPr>
          <p:cNvPr id="14337" name="Picture 1" descr="C:\Users\lenovon\AppData\Roaming\Tencent\Users\13558602\QQ\WinTemp\RichOle\1ZS@7KZQOB5Y%YR0(F3Z`Y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3424231" cy="4023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28728" y="1785926"/>
            <a:ext cx="7115196" cy="36498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/>
              <a:t>在学校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zh-CN" altLang="en-US" sz="3600" dirty="0" smtClean="0"/>
              <a:t>在家里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zh-CN" altLang="en-US" sz="3600" dirty="0" smtClean="0"/>
              <a:t>外出时</a:t>
            </a:r>
            <a:endParaRPr lang="zh-CN" altLang="en-US" sz="3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我们该如何防范不法侵害？</a:t>
            </a:r>
            <a:endParaRPr lang="zh-CN" altLang="en-US" dirty="0"/>
          </a:p>
        </p:txBody>
      </p:sp>
      <p:pic>
        <p:nvPicPr>
          <p:cNvPr id="13313" name="Picture 1" descr="C:\Users\lenovon\AppData\Roaming\Tencent\Users\13558602\QQ\WinTemp\RichOle\J$F8G8JOPNI$2F(_LQ$M9W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7" y="1571612"/>
            <a:ext cx="3786214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不私自离开学校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碰到问题报告老师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低龄同学放学时不跟</a:t>
            </a:r>
            <a:r>
              <a:rPr lang="zh-CN" altLang="en-US" sz="3200" dirty="0" smtClean="0"/>
              <a:t>陌生人走，也不随意跟熟人</a:t>
            </a:r>
            <a:r>
              <a:rPr lang="zh-CN" altLang="en-US" sz="3200" dirty="0" smtClean="0"/>
              <a:t>、邻居走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高年级同学不和社会上来路不正的人交往</a:t>
            </a:r>
            <a:endParaRPr lang="en-US" altLang="zh-CN" sz="3200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在学校该注意什么？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独自回家要注意是否有可疑人员跟随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有人敲门不急着开门，先弄清楚来者何人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如果是陌生人绝对不开门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即使是熟人也要先报告父母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管好家里的钥匙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未经父母允许不带其他人回家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在家的注意事项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7158" y="1481328"/>
            <a:ext cx="8329642" cy="4525963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zh-CN" altLang="en-US" sz="3200" dirty="0" smtClean="0"/>
              <a:t>外出要告诉父母或老师时间、地点和同伴</a:t>
            </a:r>
            <a:endParaRPr lang="en-US" altLang="zh-CN" sz="3200" dirty="0" smtClean="0"/>
          </a:p>
          <a:p>
            <a:pPr>
              <a:lnSpc>
                <a:spcPts val="4200"/>
              </a:lnSpc>
            </a:pPr>
            <a:r>
              <a:rPr lang="zh-CN" altLang="en-US" sz="3200" dirty="0" smtClean="0"/>
              <a:t>不围观看热闹</a:t>
            </a:r>
            <a:endParaRPr lang="en-US" altLang="zh-CN" sz="3200" dirty="0" smtClean="0"/>
          </a:p>
          <a:p>
            <a:pPr>
              <a:lnSpc>
                <a:spcPts val="4200"/>
              </a:lnSpc>
            </a:pPr>
            <a:r>
              <a:rPr lang="zh-CN" altLang="en-US" sz="3200" dirty="0" smtClean="0"/>
              <a:t>不单独外出，尽量结伴同行</a:t>
            </a:r>
            <a:endParaRPr lang="en-US" altLang="zh-CN" sz="3200" dirty="0" smtClean="0"/>
          </a:p>
          <a:p>
            <a:pPr>
              <a:lnSpc>
                <a:spcPts val="4200"/>
              </a:lnSpc>
            </a:pPr>
            <a:r>
              <a:rPr lang="zh-CN" altLang="en-US" sz="3200" dirty="0" smtClean="0"/>
              <a:t>遇到可疑人要尽快躲避</a:t>
            </a:r>
            <a:endParaRPr lang="en-US" altLang="zh-CN" sz="3200" dirty="0" smtClean="0"/>
          </a:p>
          <a:p>
            <a:pPr>
              <a:lnSpc>
                <a:spcPts val="4200"/>
              </a:lnSpc>
            </a:pPr>
            <a:r>
              <a:rPr lang="zh-CN" altLang="en-US" sz="3200" dirty="0" smtClean="0"/>
              <a:t>避免夜间外出，如外出不去僻静幽暗处</a:t>
            </a:r>
            <a:endParaRPr lang="en-US" altLang="zh-CN" sz="3200" dirty="0" smtClean="0"/>
          </a:p>
          <a:p>
            <a:pPr>
              <a:lnSpc>
                <a:spcPts val="4200"/>
              </a:lnSpc>
            </a:pPr>
            <a:r>
              <a:rPr lang="zh-CN" altLang="en-US" sz="3200" dirty="0" smtClean="0"/>
              <a:t>如果与同行大人走散了，知道正确求助</a:t>
            </a:r>
            <a:endParaRPr lang="en-US" altLang="zh-CN" sz="3200" dirty="0" smtClean="0"/>
          </a:p>
          <a:p>
            <a:pPr>
              <a:lnSpc>
                <a:spcPts val="4200"/>
              </a:lnSpc>
            </a:pPr>
            <a:r>
              <a:rPr lang="zh-CN" altLang="en-US" sz="3200" dirty="0" smtClean="0"/>
              <a:t>不轻信陌生人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外出时要注意什么？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14348" y="1857364"/>
            <a:ext cx="7972452" cy="4149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如果没被发现，想办法离开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如果无法离开，尽量把自己藏好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如果条件允许记住坏人的外貌特征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遇到坏人干坏事怎么办？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8596" y="1428736"/>
            <a:ext cx="4972056" cy="46623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不要和坏人直接发生冲突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能跑尽量跑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尖叫和呼救要分场合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受伤害了要第一时间告诉父母或老师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留好</a:t>
            </a:r>
            <a:r>
              <a:rPr lang="zh-CN" altLang="en-US" sz="3200" dirty="0" smtClean="0"/>
              <a:t>证据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不要相信坏人的话</a:t>
            </a:r>
            <a:endParaRPr lang="en-US" altLang="zh-CN" sz="3200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遇到不法侵害时怎么办？</a:t>
            </a:r>
            <a:endParaRPr lang="zh-CN" altLang="en-US" dirty="0"/>
          </a:p>
        </p:txBody>
      </p:sp>
      <p:pic>
        <p:nvPicPr>
          <p:cNvPr id="21506" name="Picture 2" descr="查看源图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2179" y="2000240"/>
            <a:ext cx="3183205" cy="3490916"/>
          </a:xfrm>
          <a:prstGeom prst="rect">
            <a:avLst/>
          </a:prstGeom>
          <a:noFill/>
        </p:spPr>
      </p:pic>
      <p:sp>
        <p:nvSpPr>
          <p:cNvPr id="5" name="右箭头 4">
            <a:hlinkClick r:id="rId3" action="ppaction://hlinksldjump"/>
          </p:cNvPr>
          <p:cNvSpPr/>
          <p:nvPr/>
        </p:nvSpPr>
        <p:spPr>
          <a:xfrm>
            <a:off x="4500562" y="292893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呼救要分场合</a:t>
            </a:r>
            <a:endParaRPr lang="zh-CN" altLang="en-US" dirty="0"/>
          </a:p>
        </p:txBody>
      </p:sp>
      <p:pic>
        <p:nvPicPr>
          <p:cNvPr id="20481" name="Picture 1" descr="C:\Users\lenovon\AppData\Roaming\Tencent\Users\13558602\QQ\WinTemp\RichOle\UPIBV4%3K8(%}8O189YD(L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33" y="1714488"/>
            <a:ext cx="6558043" cy="288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“三个意识”要牢记</a:t>
            </a:r>
            <a:endParaRPr lang="zh-CN" altLang="en-US" dirty="0"/>
          </a:p>
        </p:txBody>
      </p:sp>
      <p:sp>
        <p:nvSpPr>
          <p:cNvPr id="4" name="等腰三角形 3"/>
          <p:cNvSpPr/>
          <p:nvPr/>
        </p:nvSpPr>
        <p:spPr>
          <a:xfrm>
            <a:off x="928662" y="1428736"/>
            <a:ext cx="3000396" cy="27860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2857488" y="3500438"/>
            <a:ext cx="3000396" cy="27860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4786314" y="1428736"/>
            <a:ext cx="3000396" cy="27860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85918" y="285749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安全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292893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冷静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92919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证据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做到“五不”保平安</a:t>
            </a:r>
            <a:endParaRPr lang="zh-CN" altLang="en-US" dirty="0"/>
          </a:p>
        </p:txBody>
      </p:sp>
      <p:sp>
        <p:nvSpPr>
          <p:cNvPr id="5" name="折角形 4"/>
          <p:cNvSpPr/>
          <p:nvPr/>
        </p:nvSpPr>
        <p:spPr>
          <a:xfrm>
            <a:off x="857224" y="1571612"/>
            <a:ext cx="2428892" cy="150019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隐私部位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不能碰</a:t>
            </a:r>
            <a:endParaRPr lang="zh-CN" altLang="en-US" sz="2800" dirty="0"/>
          </a:p>
        </p:txBody>
      </p:sp>
      <p:sp>
        <p:nvSpPr>
          <p:cNvPr id="7" name="折角形 6"/>
          <p:cNvSpPr/>
          <p:nvPr/>
        </p:nvSpPr>
        <p:spPr>
          <a:xfrm>
            <a:off x="3143240" y="2071678"/>
            <a:ext cx="2428892" cy="15716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小恩小惠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不能要</a:t>
            </a:r>
            <a:endParaRPr lang="zh-CN" altLang="en-US" sz="2800" dirty="0"/>
          </a:p>
        </p:txBody>
      </p:sp>
      <p:sp>
        <p:nvSpPr>
          <p:cNvPr id="8" name="折角形 7"/>
          <p:cNvSpPr/>
          <p:nvPr/>
        </p:nvSpPr>
        <p:spPr>
          <a:xfrm>
            <a:off x="5429256" y="2714620"/>
            <a:ext cx="2428892" cy="15716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不良信息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不去看</a:t>
            </a:r>
            <a:endParaRPr lang="zh-CN" altLang="en-US" sz="2800" dirty="0"/>
          </a:p>
        </p:txBody>
      </p:sp>
      <p:sp>
        <p:nvSpPr>
          <p:cNvPr id="9" name="折角形 8"/>
          <p:cNvSpPr/>
          <p:nvPr/>
        </p:nvSpPr>
        <p:spPr>
          <a:xfrm>
            <a:off x="2000232" y="4000504"/>
            <a:ext cx="2428892" cy="15716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结伴而行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不落单</a:t>
            </a:r>
            <a:endParaRPr lang="zh-CN" altLang="en-US" sz="2800" dirty="0"/>
          </a:p>
        </p:txBody>
      </p:sp>
      <p:sp>
        <p:nvSpPr>
          <p:cNvPr id="12" name="折角形 11"/>
          <p:cNvSpPr/>
          <p:nvPr/>
        </p:nvSpPr>
        <p:spPr>
          <a:xfrm>
            <a:off x="4214810" y="4857760"/>
            <a:ext cx="2428892" cy="15716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私人信息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不透露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 dirty="0" smtClean="0"/>
              <a:t>小高是一名初一女生，由于父母忙于生意，就让她在学校寄宿。</a:t>
            </a:r>
            <a:endParaRPr lang="en-US" altLang="zh-CN" sz="2800" dirty="0" smtClean="0"/>
          </a:p>
          <a:p>
            <a:pPr>
              <a:lnSpc>
                <a:spcPts val="4000"/>
              </a:lnSpc>
            </a:pPr>
            <a:r>
              <a:rPr lang="zh-CN" altLang="en-US" sz="2800" dirty="0" smtClean="0"/>
              <a:t>因为和父母交流少，小高通过网络认识了杨帆，常常和他一起谈心，并认为从他那里找到了心理安慰和情感温暖。</a:t>
            </a:r>
            <a:endParaRPr lang="en-US" altLang="zh-CN" sz="2800" dirty="0" smtClean="0"/>
          </a:p>
          <a:p>
            <a:pPr>
              <a:lnSpc>
                <a:spcPts val="4000"/>
              </a:lnSpc>
            </a:pPr>
            <a:r>
              <a:rPr lang="zh-CN" altLang="en-US" sz="2800" dirty="0" smtClean="0"/>
              <a:t>一天，小高告诉杨帆不想再上学了，要离家出走，杨帆就将小高从学校接走，并带到宾馆实施了犯罪。</a:t>
            </a:r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初一女生为寻温暖被网友侵害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imgsa.baidu.com/timg?image&amp;quality=80&amp;size=b9999_10000&amp;sec=1586770808820&amp;di=699c73bbc191428971a785d89bc021ad&amp;imgtype=0&amp;src=http%3A%2F%2Fimg.mp.itc.cn%2Fupload%2F20160721%2F362b3362dec747958638455804dc9818_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858048" cy="44920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735811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隐私部位任何其他人都不许碰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143116"/>
            <a:ext cx="3614734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120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119</a:t>
            </a:r>
            <a:r>
              <a:rPr lang="zh-CN" altLang="en-US" dirty="0" smtClean="0"/>
              <a:t>，都是免费拨打</a:t>
            </a:r>
            <a:r>
              <a:rPr lang="zh-CN" altLang="en-US" dirty="0" smtClean="0"/>
              <a:t>电话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爸爸</a:t>
            </a:r>
            <a:r>
              <a:rPr lang="zh-CN" altLang="en-US" dirty="0" smtClean="0"/>
              <a:t>妈妈的电话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老师的</a:t>
            </a:r>
            <a:r>
              <a:rPr lang="zh-CN" altLang="en-US" dirty="0" smtClean="0"/>
              <a:t>电话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记住这些电话</a:t>
            </a:r>
            <a:endParaRPr lang="zh-CN" altLang="en-US" dirty="0"/>
          </a:p>
        </p:txBody>
      </p:sp>
      <p:pic>
        <p:nvPicPr>
          <p:cNvPr id="4" name="Picture 1" descr="C:\Users\lenovon\AppData\Roaming\Tencent\Users\13558602\QQ\WinTemp\RichOle\K(B6XT6PVR$N~X1WK}E94S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038596" cy="457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57488" y="2214554"/>
            <a:ext cx="3132588" cy="17927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END</a:t>
            </a:r>
          </a:p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谢谢！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00430" y="1643050"/>
            <a:ext cx="450059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月，家住杭州淳安的</a:t>
            </a:r>
            <a:r>
              <a:rPr lang="en-US" altLang="zh-CN" dirty="0" smtClean="0"/>
              <a:t>9</a:t>
            </a:r>
            <a:r>
              <a:rPr lang="zh-CN" altLang="en-US" dirty="0" smtClean="0"/>
              <a:t>岁小朋友章子欣被家里的两位租客带走。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几天后她在宁波象山的海边被发现，已经遇害。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小子欣被拐骗并遇害</a:t>
            </a:r>
            <a:endParaRPr lang="zh-CN" altLang="en-US" dirty="0"/>
          </a:p>
        </p:txBody>
      </p:sp>
      <p:pic>
        <p:nvPicPr>
          <p:cNvPr id="34817" name="Picture 1" descr="C:\Users\lenovon\AppData\Roaming\Tencent\Users\13558602\QQ\WinTemp\RichOle\]5GIP%V}F2X]F{Z`7_4_SB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2786082" cy="4085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7158" y="1428736"/>
            <a:ext cx="4543428" cy="4662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13</a:t>
            </a:r>
            <a:r>
              <a:rPr lang="zh-CN" altLang="en-US" dirty="0" smtClean="0"/>
              <a:t>岁的小慧和妈妈一起到家附近的理发店剪头发，妈妈因为和店员都很熟悉，有事先离开了。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洗头工李某在帮小慧洗头时趁机摸了小慧大腿，还两次将手伸进小慧上衣。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理发店小哥的“咸猪手”</a:t>
            </a:r>
            <a:endParaRPr lang="zh-CN" altLang="en-US" dirty="0"/>
          </a:p>
        </p:txBody>
      </p:sp>
      <p:pic>
        <p:nvPicPr>
          <p:cNvPr id="33794" name="Picture 2" descr="https://ss0.bdstatic.com/70cFvHSh_Q1YnxGkpoWK1HF6hhy/it/u=3888064058,3644330564&amp;fm=26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54806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5000"/>
              </a:lnSpc>
            </a:pPr>
            <a:r>
              <a:rPr lang="en-US" altLang="zh-CN" dirty="0" smtClean="0"/>
              <a:t>13</a:t>
            </a:r>
            <a:r>
              <a:rPr lang="zh-CN" altLang="en-US" dirty="0" smtClean="0"/>
              <a:t>岁的小鹤，家庭条件很好，父母对他有求必应。</a:t>
            </a:r>
            <a:endParaRPr lang="en-US" altLang="zh-CN" dirty="0" smtClean="0"/>
          </a:p>
          <a:p>
            <a:pPr>
              <a:lnSpc>
                <a:spcPct val="135000"/>
              </a:lnSpc>
            </a:pPr>
            <a:r>
              <a:rPr lang="zh-CN" altLang="en-US" dirty="0" smtClean="0"/>
              <a:t>因为酷爱手游，苹果新款手机一上市，小鹤父母就为他买了一部。</a:t>
            </a:r>
            <a:endParaRPr lang="en-US" altLang="zh-CN" dirty="0" smtClean="0"/>
          </a:p>
          <a:p>
            <a:pPr>
              <a:lnSpc>
                <a:spcPct val="135000"/>
              </a:lnSpc>
            </a:pPr>
            <a:r>
              <a:rPr lang="zh-CN" altLang="en-US" dirty="0" smtClean="0"/>
              <a:t>一天，小鹤在台球厅玩，认识了比自己大几岁的小闫。小鹤经常在小闫面前炫耀自己的富有，这让小闫心生嫉妒和不满。</a:t>
            </a:r>
            <a:endParaRPr lang="en-US" altLang="zh-CN" dirty="0" smtClean="0"/>
          </a:p>
          <a:p>
            <a:pPr>
              <a:lnSpc>
                <a:spcPct val="135000"/>
              </a:lnSpc>
            </a:pPr>
            <a:r>
              <a:rPr lang="zh-CN" altLang="en-US" dirty="0" smtClean="0"/>
              <a:t>小闫找来玩伴小根和小龙，指示他们跟踪小鹤并抢了手机，卖掉后三人一起把钱分了。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/>
          <a:lstStyle/>
          <a:p>
            <a:r>
              <a:rPr lang="zh-CN" altLang="en-US" dirty="0" smtClean="0"/>
              <a:t>因为炫富被抢手机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28736"/>
            <a:ext cx="4471990" cy="478634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疫情期间，</a:t>
            </a:r>
            <a:r>
              <a:rPr lang="en-US" altLang="zh-CN" dirty="0" smtClean="0"/>
              <a:t>3</a:t>
            </a:r>
            <a:r>
              <a:rPr lang="zh-CN" altLang="en-US" dirty="0" smtClean="0"/>
              <a:t>名同学急于购买口罩进行爱心捐赠，通过网络平台认识了朱某。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因为轻信朱某</a:t>
            </a:r>
            <a:r>
              <a:rPr lang="en-US" altLang="zh-CN" dirty="0" smtClean="0"/>
              <a:t>“</a:t>
            </a:r>
            <a:r>
              <a:rPr lang="zh-CN" altLang="en-US" dirty="0" smtClean="0"/>
              <a:t>有货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的承诺，未征求父母意见，三名同学就立即通过直播平台向朱某转账，被诈骗人民币</a:t>
            </a:r>
            <a:r>
              <a:rPr lang="en-US" altLang="zh-CN" dirty="0" smtClean="0"/>
              <a:t>6</a:t>
            </a:r>
            <a:r>
              <a:rPr lang="zh-CN" altLang="en-US" dirty="0" smtClean="0"/>
              <a:t>万余元。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轻信网络信息受诈骗</a:t>
            </a:r>
            <a:endParaRPr lang="zh-CN" altLang="en-US" dirty="0"/>
          </a:p>
        </p:txBody>
      </p:sp>
      <p:pic>
        <p:nvPicPr>
          <p:cNvPr id="31745" name="Picture 1" descr="C:\Users\lenovon\AppData\Roaming\Tencent\Users\13558602\QQ\WinTemp\RichOle\SI5BM39RXF](BZ}F26[16F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557582" cy="4535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42910" y="1714488"/>
            <a:ext cx="7786742" cy="42928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强强曾经是留守儿童，到了</a:t>
            </a:r>
            <a:r>
              <a:rPr lang="en-US" altLang="zh-CN" dirty="0" smtClean="0"/>
              <a:t>8</a:t>
            </a:r>
            <a:r>
              <a:rPr lang="zh-CN" altLang="en-US" dirty="0" smtClean="0"/>
              <a:t>岁才被接到爸爸妈妈身边上学。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一次，家里的钱不见了，妈妈怀疑是强强偷拿的，强强不承认，遭到妈妈毒打。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被怀疑偷钱男童遭母亲毒打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7158" y="1481328"/>
            <a:ext cx="3357586" cy="4525963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zh-CN" altLang="en-US" dirty="0" smtClean="0"/>
              <a:t>小</a:t>
            </a:r>
            <a:r>
              <a:rPr lang="en-US" altLang="zh-CN" dirty="0" smtClean="0"/>
              <a:t>C</a:t>
            </a:r>
            <a:r>
              <a:rPr lang="zh-CN" altLang="en-US" dirty="0" smtClean="0"/>
              <a:t>在没有父母长期监管下玩手机。</a:t>
            </a:r>
            <a:endParaRPr lang="en-US" altLang="zh-CN" dirty="0" smtClean="0"/>
          </a:p>
          <a:p>
            <a:pPr>
              <a:lnSpc>
                <a:spcPts val="4100"/>
              </a:lnSpc>
            </a:pPr>
            <a:r>
              <a:rPr lang="zh-CN" altLang="en-US" dirty="0" smtClean="0"/>
              <a:t>犯罪嫌疑人张某通过网络伪装成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女同性恋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，威逼利诱小</a:t>
            </a:r>
            <a:r>
              <a:rPr lang="en-US" altLang="zh-CN" dirty="0" smtClean="0"/>
              <a:t>C</a:t>
            </a:r>
            <a:r>
              <a:rPr lang="zh-CN" altLang="en-US" dirty="0" smtClean="0"/>
              <a:t>发送私密部位照片、裸体视频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小女生上网遭受隔空猥亵</a:t>
            </a:r>
            <a:endParaRPr lang="zh-CN" altLang="en-US" dirty="0"/>
          </a:p>
        </p:txBody>
      </p:sp>
      <p:pic>
        <p:nvPicPr>
          <p:cNvPr id="30721" name="Picture 1" descr="C:\Users\lenovon\AppData\Roaming\Tencent\Users\13558602\QQ\WinTemp\RichOle\(B~D3[%T9WP`5]6E@ZDB[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507209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85786" y="1357298"/>
            <a:ext cx="6858048" cy="48577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受害者人数多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熟人作案比例高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受侵害种类多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对受害者影响深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女生受害比例高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通过网络受侵害的比例明显增多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家庭管教不良的孩子最容易受侵害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未成年人受侵害现象</a:t>
            </a:r>
            <a:endParaRPr lang="zh-CN" altLang="en-US" dirty="0"/>
          </a:p>
        </p:txBody>
      </p:sp>
      <p:pic>
        <p:nvPicPr>
          <p:cNvPr id="15362" name="Picture 2" descr="C:\Users\lenovon\AppData\Roaming\Tencent\Users\13558602\QQ\WinTemp\RichOle\9WV~3LV%~N((IL]%2_9]C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28612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839</Words>
  <Application>Microsoft Office PowerPoint</Application>
  <PresentationFormat>全屏显示(4:3)</PresentationFormat>
  <Paragraphs>101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聚合</vt:lpstr>
      <vt:lpstr>未成年人如何预防 不法侵害</vt:lpstr>
      <vt:lpstr>初一女生为寻温暖被网友侵害</vt:lpstr>
      <vt:lpstr>小子欣被拐骗并遇害</vt:lpstr>
      <vt:lpstr>理发店小哥的“咸猪手”</vt:lpstr>
      <vt:lpstr>因为炫富被抢手机</vt:lpstr>
      <vt:lpstr>轻信网络信息受诈骗</vt:lpstr>
      <vt:lpstr>被怀疑偷钱男童遭母亲毒打</vt:lpstr>
      <vt:lpstr>小女生上网遭受隔空猥亵</vt:lpstr>
      <vt:lpstr>未成年人受侵害现象</vt:lpstr>
      <vt:lpstr>未成年人受侵害主要类型</vt:lpstr>
      <vt:lpstr>我们该如何防范不法侵害？</vt:lpstr>
      <vt:lpstr>在学校该注意什么？</vt:lpstr>
      <vt:lpstr>在家的注意事项</vt:lpstr>
      <vt:lpstr>外出时要注意什么？</vt:lpstr>
      <vt:lpstr>遇到坏人干坏事怎么办？</vt:lpstr>
      <vt:lpstr>遇到不法侵害时怎么办？</vt:lpstr>
      <vt:lpstr>呼救要分场合</vt:lpstr>
      <vt:lpstr>“三个意识”要牢记</vt:lpstr>
      <vt:lpstr>做到“五不”保平安</vt:lpstr>
      <vt:lpstr>幻灯片 20</vt:lpstr>
      <vt:lpstr>记住这些电话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未成年人如何预防 不法侵害</dc:title>
  <dc:creator>lenovon</dc:creator>
  <cp:lastModifiedBy>lenovon</cp:lastModifiedBy>
  <cp:revision>14</cp:revision>
  <dcterms:created xsi:type="dcterms:W3CDTF">2020-04-13T05:33:32Z</dcterms:created>
  <dcterms:modified xsi:type="dcterms:W3CDTF">2020-04-15T00:53:15Z</dcterms:modified>
</cp:coreProperties>
</file>