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ms-office.legacyDiagramTex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14"/>
  </p:notesMasterIdLst>
  <p:sldIdLst>
    <p:sldId id="262" r:id="rId2"/>
    <p:sldId id="261" r:id="rId3"/>
    <p:sldId id="305" r:id="rId4"/>
    <p:sldId id="264" r:id="rId5"/>
    <p:sldId id="306" r:id="rId6"/>
    <p:sldId id="321" r:id="rId7"/>
    <p:sldId id="331" r:id="rId8"/>
    <p:sldId id="329" r:id="rId9"/>
    <p:sldId id="332" r:id="rId10"/>
    <p:sldId id="333" r:id="rId11"/>
    <p:sldId id="330" r:id="rId12"/>
    <p:sldId id="263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9409"/>
    <a:srgbClr val="07970E"/>
    <a:srgbClr val="868612"/>
    <a:srgbClr val="11568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81" autoAdjust="0"/>
    <p:restoredTop sz="94660"/>
  </p:normalViewPr>
  <p:slideViewPr>
    <p:cSldViewPr snapToGrid="0">
      <p:cViewPr>
        <p:scale>
          <a:sx n="66" d="100"/>
          <a:sy n="66" d="100"/>
        </p:scale>
        <p:origin x="-1068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22CF-0D80-45B7-804E-B558B97AB2E8}" type="datetimeFigureOut">
              <a:rPr lang="zh-CN" altLang="en-US" smtClean="0"/>
              <a:pPr/>
              <a:t>2020/4/9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8C390-5DFC-4387-A3E4-66C0935898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8387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49C2A-8E95-4FC5-A23A-17CF15F7000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873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49C2A-8E95-4FC5-A23A-17CF15F7000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489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49C2A-8E95-4FC5-A23A-17CF15F7000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360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49C2A-8E95-4FC5-A23A-17CF15F7000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741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包图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F6170A63-E7C7-4B53-A212-9F97EC6A10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88C729-B8A5-4B8D-BA6D-5AE061BB0DBD}" type="datetimeFigureOut">
              <a:rPr lang="zh-CN" altLang="en-US" smtClean="0"/>
              <a:pPr/>
              <a:t>2020/4/9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8C93A1E2-1538-4285-94F6-570757C3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B189CD98-4736-4B92-A87F-4633658D9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40D237-2A2B-4C32-B218-72E994CEDD6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6" name="图片 5" descr="图片包含 滑雪, 雪花&#10;&#10;已生成高可信度的说明">
            <a:extLst>
              <a:ext uri="{FF2B5EF4-FFF2-40B4-BE49-F238E27FC236}">
                <a16:creationId xmlns:a16="http://schemas.microsoft.com/office/drawing/2014/main" xmlns="" id="{0FD4CB60-A5AF-4F54-ABCC-86EE0F7FF8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01492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163513"/>
            <a:ext cx="10787063" cy="67627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116013"/>
            <a:ext cx="10787063" cy="5345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56F61-462B-4E58-9DA5-6A444F603191}" type="datetime1">
              <a:rPr lang="zh-CN" altLang="en-US"/>
              <a:pPr>
                <a:defRPr/>
              </a:pPr>
              <a:t>2020/4/9</a:t>
            </a:fld>
            <a:endParaRPr 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DB310-D46F-4DED-B432-2A3424412E6A}" type="slidenum">
              <a:rPr lang="zh-CN" alt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301E0B7-8D2E-4A86-A1D9-50ADCCC3C177}" type="datetimeFigureOut">
              <a:rPr lang="zh-CN" altLang="en-US"/>
              <a:pPr>
                <a:defRPr/>
              </a:pPr>
              <a:t>2020/4/9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65226-6EDF-4C8D-B91E-83EE4ECB315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7726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9" r:id="rId2"/>
    <p:sldLayoutId id="2147483671" r:id="rId3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6F3D5746-74EA-4D48-9319-918521DDD4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927" r="31184" b="21840"/>
          <a:stretch/>
        </p:blipFill>
        <p:spPr>
          <a:xfrm>
            <a:off x="-294058" y="1637140"/>
            <a:ext cx="4393603" cy="3207201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8ED0F10C-7497-4968-8B89-9C39A49E9B85}"/>
              </a:ext>
            </a:extLst>
          </p:cNvPr>
          <p:cNvSpPr txBox="1"/>
          <p:nvPr/>
        </p:nvSpPr>
        <p:spPr>
          <a:xfrm>
            <a:off x="4064000" y="2367942"/>
            <a:ext cx="7837714" cy="26776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60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经典综艺体简" panose="02010609000101010101" pitchFamily="49" charset="-122"/>
              </a:rPr>
              <a:t>校园生活中的法律规则</a:t>
            </a:r>
            <a:endParaRPr lang="en-US" altLang="zh-CN" sz="6000" b="1" dirty="0" smtClean="0">
              <a:solidFill>
                <a:schemeClr val="accent1">
                  <a:lumMod val="50000"/>
                </a:schemeClr>
              </a:solidFill>
              <a:latin typeface="+mj-ea"/>
              <a:ea typeface="+mj-ea"/>
              <a:cs typeface="经典综艺体简" panose="0201060900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60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经典综艺体简" panose="02010609000101010101" pitchFamily="49" charset="-122"/>
              </a:rPr>
              <a:t> </a:t>
            </a:r>
            <a:r>
              <a:rPr lang="en-US" altLang="zh-CN" sz="60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经典综艺体简" panose="02010609000101010101" pitchFamily="49" charset="-122"/>
              </a:rPr>
              <a:t>                </a:t>
            </a:r>
            <a:endParaRPr lang="en-US" altLang="zh-CN" sz="6000" b="1" dirty="0" smtClean="0">
              <a:solidFill>
                <a:schemeClr val="accent1">
                  <a:lumMod val="50000"/>
                </a:schemeClr>
              </a:solidFill>
              <a:latin typeface="+mj-ea"/>
              <a:ea typeface="+mj-ea"/>
              <a:cs typeface="经典综艺体简" panose="0201060900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8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经典综艺体简" panose="02010609000101010101" pitchFamily="49" charset="-122"/>
              </a:rPr>
              <a:t>                   </a:t>
            </a:r>
            <a:r>
              <a:rPr lang="zh-CN" altLang="en-US" sz="48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  <a:cs typeface="经典综艺体简" panose="02010609000101010101" pitchFamily="49" charset="-122"/>
              </a:rPr>
              <a:t>庞欢</a:t>
            </a:r>
            <a:endParaRPr lang="en-US" altLang="zh-CN" sz="4800" b="1" dirty="0" smtClean="0">
              <a:solidFill>
                <a:schemeClr val="accent1">
                  <a:lumMod val="50000"/>
                </a:schemeClr>
              </a:solidFill>
              <a:latin typeface="+mj-ea"/>
              <a:ea typeface="+mj-ea"/>
              <a:cs typeface="经典综艺体简" panose="02010609000101010101" pitchFamily="49" charset="-122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BA23CEB5-073A-4753-A87B-00003BD18E7B}"/>
              </a:ext>
            </a:extLst>
          </p:cNvPr>
          <p:cNvGrpSpPr/>
          <p:nvPr/>
        </p:nvGrpSpPr>
        <p:grpSpPr>
          <a:xfrm>
            <a:off x="0" y="6629400"/>
            <a:ext cx="12192000" cy="228600"/>
            <a:chOff x="0" y="6629400"/>
            <a:chExt cx="12192000" cy="228600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="" id="{B918018C-8C36-4384-93B5-75D7D76CB45B}"/>
                </a:ext>
              </a:extLst>
            </p:cNvPr>
            <p:cNvGrpSpPr/>
            <p:nvPr/>
          </p:nvGrpSpPr>
          <p:grpSpPr>
            <a:xfrm>
              <a:off x="0" y="6629400"/>
              <a:ext cx="6096000" cy="228600"/>
              <a:chOff x="0" y="6629400"/>
              <a:chExt cx="6822268" cy="228600"/>
            </a:xfrm>
          </p:grpSpPr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xmlns="" id="{5DCB7924-F462-4143-9250-815364083204}"/>
                  </a:ext>
                </a:extLst>
              </p:cNvPr>
              <p:cNvSpPr/>
              <p:nvPr/>
            </p:nvSpPr>
            <p:spPr>
              <a:xfrm>
                <a:off x="0" y="6629400"/>
                <a:ext cx="1705567" cy="228600"/>
              </a:xfrm>
              <a:prstGeom prst="rect">
                <a:avLst/>
              </a:prstGeom>
              <a:solidFill>
                <a:srgbClr val="FCC5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xmlns="" id="{AD0CA3EC-4688-4A59-B5E0-8B8F9F548FC5}"/>
                  </a:ext>
                </a:extLst>
              </p:cNvPr>
              <p:cNvSpPr/>
              <p:nvPr/>
            </p:nvSpPr>
            <p:spPr>
              <a:xfrm>
                <a:off x="1705567" y="6629400"/>
                <a:ext cx="1705567" cy="228600"/>
              </a:xfrm>
              <a:prstGeom prst="rect">
                <a:avLst/>
              </a:prstGeom>
              <a:solidFill>
                <a:srgbClr val="35D1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xmlns="" id="{7AB8EFB4-7346-4C2E-9699-945F28A90154}"/>
                  </a:ext>
                </a:extLst>
              </p:cNvPr>
              <p:cNvSpPr/>
              <p:nvPr/>
            </p:nvSpPr>
            <p:spPr>
              <a:xfrm>
                <a:off x="3411134" y="6629400"/>
                <a:ext cx="1705567" cy="228600"/>
              </a:xfrm>
              <a:prstGeom prst="rect">
                <a:avLst/>
              </a:prstGeom>
              <a:solidFill>
                <a:srgbClr val="1156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xmlns="" id="{089B390F-CFB4-48B5-940C-71D36E32927B}"/>
                  </a:ext>
                </a:extLst>
              </p:cNvPr>
              <p:cNvSpPr/>
              <p:nvPr/>
            </p:nvSpPr>
            <p:spPr>
              <a:xfrm>
                <a:off x="5116701" y="6629400"/>
                <a:ext cx="1705567" cy="228600"/>
              </a:xfrm>
              <a:prstGeom prst="rect">
                <a:avLst/>
              </a:prstGeom>
              <a:solidFill>
                <a:srgbClr val="554C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</p:grp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xmlns="" id="{D21ACD72-9D50-4799-B9C1-85D6C056D038}"/>
                </a:ext>
              </a:extLst>
            </p:cNvPr>
            <p:cNvGrpSpPr/>
            <p:nvPr/>
          </p:nvGrpSpPr>
          <p:grpSpPr>
            <a:xfrm>
              <a:off x="6096000" y="6629400"/>
              <a:ext cx="6096000" cy="228600"/>
              <a:chOff x="0" y="6629400"/>
              <a:chExt cx="6822268" cy="228600"/>
            </a:xfrm>
          </p:grpSpPr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xmlns="" id="{307884AE-B85D-4775-9774-DCF9A6DC34AB}"/>
                  </a:ext>
                </a:extLst>
              </p:cNvPr>
              <p:cNvSpPr/>
              <p:nvPr/>
            </p:nvSpPr>
            <p:spPr>
              <a:xfrm>
                <a:off x="0" y="6629400"/>
                <a:ext cx="1705567" cy="228600"/>
              </a:xfrm>
              <a:prstGeom prst="rect">
                <a:avLst/>
              </a:prstGeom>
              <a:solidFill>
                <a:srgbClr val="FCC5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xmlns="" id="{656EDB8F-C627-4934-81CF-7120174348B3}"/>
                  </a:ext>
                </a:extLst>
              </p:cNvPr>
              <p:cNvSpPr/>
              <p:nvPr/>
            </p:nvSpPr>
            <p:spPr>
              <a:xfrm>
                <a:off x="1705567" y="6629400"/>
                <a:ext cx="1705567" cy="228600"/>
              </a:xfrm>
              <a:prstGeom prst="rect">
                <a:avLst/>
              </a:prstGeom>
              <a:solidFill>
                <a:srgbClr val="35D1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xmlns="" id="{DB680386-E971-4C48-9236-7722E3F401C6}"/>
                  </a:ext>
                </a:extLst>
              </p:cNvPr>
              <p:cNvSpPr/>
              <p:nvPr/>
            </p:nvSpPr>
            <p:spPr>
              <a:xfrm>
                <a:off x="3411134" y="6629400"/>
                <a:ext cx="1705567" cy="228600"/>
              </a:xfrm>
              <a:prstGeom prst="rect">
                <a:avLst/>
              </a:prstGeom>
              <a:solidFill>
                <a:srgbClr val="1156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xmlns="" id="{45112039-02DE-453A-91D0-09B4CF77D8CE}"/>
                  </a:ext>
                </a:extLst>
              </p:cNvPr>
              <p:cNvSpPr/>
              <p:nvPr/>
            </p:nvSpPr>
            <p:spPr>
              <a:xfrm>
                <a:off x="5116701" y="6629400"/>
                <a:ext cx="1705567" cy="228600"/>
              </a:xfrm>
              <a:prstGeom prst="rect">
                <a:avLst/>
              </a:prstGeom>
              <a:solidFill>
                <a:srgbClr val="554C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</p:grp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xmlns="" id="{DAC09BC5-666C-43B7-A059-B34F1D596C54}"/>
              </a:ext>
            </a:extLst>
          </p:cNvPr>
          <p:cNvGrpSpPr/>
          <p:nvPr/>
        </p:nvGrpSpPr>
        <p:grpSpPr>
          <a:xfrm>
            <a:off x="0" y="0"/>
            <a:ext cx="12192000" cy="228600"/>
            <a:chOff x="0" y="6629400"/>
            <a:chExt cx="12192000" cy="228600"/>
          </a:xfrm>
        </p:grpSpPr>
        <p:grpSp>
          <p:nvGrpSpPr>
            <p:cNvPr id="45" name="组合 44">
              <a:extLst>
                <a:ext uri="{FF2B5EF4-FFF2-40B4-BE49-F238E27FC236}">
                  <a16:creationId xmlns:a16="http://schemas.microsoft.com/office/drawing/2014/main" xmlns="" id="{6BBEBE33-73B4-4F6A-BA7B-1D5B9F2E2E26}"/>
                </a:ext>
              </a:extLst>
            </p:cNvPr>
            <p:cNvGrpSpPr/>
            <p:nvPr/>
          </p:nvGrpSpPr>
          <p:grpSpPr>
            <a:xfrm>
              <a:off x="0" y="6629400"/>
              <a:ext cx="6096000" cy="228600"/>
              <a:chOff x="0" y="6629400"/>
              <a:chExt cx="6822268" cy="228600"/>
            </a:xfrm>
          </p:grpSpPr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xmlns="" id="{1A6E7052-8BAE-4373-91D6-0FAA1570FBC0}"/>
                  </a:ext>
                </a:extLst>
              </p:cNvPr>
              <p:cNvSpPr/>
              <p:nvPr/>
            </p:nvSpPr>
            <p:spPr>
              <a:xfrm>
                <a:off x="0" y="6629400"/>
                <a:ext cx="1705567" cy="228600"/>
              </a:xfrm>
              <a:prstGeom prst="rect">
                <a:avLst/>
              </a:prstGeom>
              <a:solidFill>
                <a:srgbClr val="FCC5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xmlns="" id="{DADD60A8-3C8E-4BB6-A413-F849D4910899}"/>
                  </a:ext>
                </a:extLst>
              </p:cNvPr>
              <p:cNvSpPr/>
              <p:nvPr/>
            </p:nvSpPr>
            <p:spPr>
              <a:xfrm>
                <a:off x="1705567" y="6629400"/>
                <a:ext cx="1705567" cy="228600"/>
              </a:xfrm>
              <a:prstGeom prst="rect">
                <a:avLst/>
              </a:prstGeom>
              <a:solidFill>
                <a:srgbClr val="35D1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xmlns="" id="{F1D87B47-2AAB-42A6-8FFF-97DDFEFCAC71}"/>
                  </a:ext>
                </a:extLst>
              </p:cNvPr>
              <p:cNvSpPr/>
              <p:nvPr/>
            </p:nvSpPr>
            <p:spPr>
              <a:xfrm>
                <a:off x="3411134" y="6629400"/>
                <a:ext cx="1705567" cy="228600"/>
              </a:xfrm>
              <a:prstGeom prst="rect">
                <a:avLst/>
              </a:prstGeom>
              <a:solidFill>
                <a:srgbClr val="1156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xmlns="" id="{B3EE3386-ABDA-40F3-9F01-42A045B35182}"/>
                  </a:ext>
                </a:extLst>
              </p:cNvPr>
              <p:cNvSpPr/>
              <p:nvPr/>
            </p:nvSpPr>
            <p:spPr>
              <a:xfrm>
                <a:off x="5116701" y="6629400"/>
                <a:ext cx="1705567" cy="228600"/>
              </a:xfrm>
              <a:prstGeom prst="rect">
                <a:avLst/>
              </a:prstGeom>
              <a:solidFill>
                <a:srgbClr val="554C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</p:grp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xmlns="" id="{90E65833-AEF6-4095-9576-2053EF4E0FE7}"/>
                </a:ext>
              </a:extLst>
            </p:cNvPr>
            <p:cNvGrpSpPr/>
            <p:nvPr/>
          </p:nvGrpSpPr>
          <p:grpSpPr>
            <a:xfrm>
              <a:off x="6096000" y="6629400"/>
              <a:ext cx="6096000" cy="228600"/>
              <a:chOff x="0" y="6629400"/>
              <a:chExt cx="6822268" cy="228600"/>
            </a:xfrm>
          </p:grpSpPr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xmlns="" id="{A261ADD6-A5A0-401F-B735-757092854532}"/>
                  </a:ext>
                </a:extLst>
              </p:cNvPr>
              <p:cNvSpPr/>
              <p:nvPr/>
            </p:nvSpPr>
            <p:spPr>
              <a:xfrm>
                <a:off x="0" y="6629400"/>
                <a:ext cx="1705567" cy="228600"/>
              </a:xfrm>
              <a:prstGeom prst="rect">
                <a:avLst/>
              </a:prstGeom>
              <a:solidFill>
                <a:srgbClr val="FCC5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xmlns="" id="{CD363411-C167-4A03-8A26-C937E69B58F7}"/>
                  </a:ext>
                </a:extLst>
              </p:cNvPr>
              <p:cNvSpPr/>
              <p:nvPr/>
            </p:nvSpPr>
            <p:spPr>
              <a:xfrm>
                <a:off x="1705567" y="6629400"/>
                <a:ext cx="1705567" cy="228600"/>
              </a:xfrm>
              <a:prstGeom prst="rect">
                <a:avLst/>
              </a:prstGeom>
              <a:solidFill>
                <a:srgbClr val="35D1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xmlns="" id="{5D1C6557-4A71-4130-BBA7-B8077B3119D5}"/>
                  </a:ext>
                </a:extLst>
              </p:cNvPr>
              <p:cNvSpPr/>
              <p:nvPr/>
            </p:nvSpPr>
            <p:spPr>
              <a:xfrm>
                <a:off x="3411134" y="6629400"/>
                <a:ext cx="1705567" cy="228600"/>
              </a:xfrm>
              <a:prstGeom prst="rect">
                <a:avLst/>
              </a:prstGeom>
              <a:solidFill>
                <a:srgbClr val="1156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xmlns="" id="{8999ACF3-7254-4D28-A421-7FAF5CEA3801}"/>
                  </a:ext>
                </a:extLst>
              </p:cNvPr>
              <p:cNvSpPr/>
              <p:nvPr/>
            </p:nvSpPr>
            <p:spPr>
              <a:xfrm>
                <a:off x="5116701" y="6629400"/>
                <a:ext cx="1705567" cy="228600"/>
              </a:xfrm>
              <a:prstGeom prst="rect">
                <a:avLst/>
              </a:prstGeom>
              <a:solidFill>
                <a:srgbClr val="554C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759625144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1885" y="-232229"/>
            <a:ext cx="10972800" cy="1143000"/>
          </a:xfrm>
          <a:noFill/>
          <a:ln/>
        </p:spPr>
        <p:txBody>
          <a:bodyPr/>
          <a:lstStyle/>
          <a:p>
            <a:r>
              <a:rPr lang="zh-CN" altLang="en-US" sz="1800" b="1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 sz="1800" b="1" dirty="0" smtClean="0">
                <a:latin typeface="黑体" pitchFamily="49" charset="-122"/>
                <a:ea typeface="黑体" pitchFamily="49" charset="-122"/>
              </a:rPr>
            </a:br>
            <a:endParaRPr lang="zh-CN" altLang="en-US" sz="18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90286" y="1712686"/>
            <a:ext cx="1422400" cy="11430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学生</a:t>
            </a:r>
            <a:endParaRPr lang="en-US" altLang="zh-CN" sz="44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75772" y="3693885"/>
            <a:ext cx="1465942" cy="12192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老师</a:t>
            </a:r>
            <a:endParaRPr lang="zh-CN" altLang="en-US" sz="44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6" name="AutoShape 6"/>
          <p:cNvSpPr>
            <a:spLocks/>
          </p:cNvSpPr>
          <p:nvPr/>
        </p:nvSpPr>
        <p:spPr bwMode="auto">
          <a:xfrm>
            <a:off x="1785256" y="2358572"/>
            <a:ext cx="1436915" cy="1966685"/>
          </a:xfrm>
          <a:prstGeom prst="rightBrace">
            <a:avLst>
              <a:gd name="adj1" fmla="val 0"/>
              <a:gd name="adj2" fmla="val 52104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265714" y="2895601"/>
            <a:ext cx="4630057" cy="914400"/>
          </a:xfrm>
          <a:prstGeom prst="rect">
            <a:avLst/>
          </a:prstGeom>
          <a:solidFill>
            <a:srgbClr val="0066CC">
              <a:alpha val="52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老师作为独立的个体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4891314" y="707572"/>
            <a:ext cx="5820229" cy="1143000"/>
          </a:xfrm>
          <a:prstGeom prst="wedgeRoundRectCallout">
            <a:avLst>
              <a:gd name="adj1" fmla="val -46575"/>
              <a:gd name="adj2" fmla="val 133175"/>
              <a:gd name="adj3" fmla="val 16667"/>
            </a:avLst>
          </a:prstGeom>
          <a:noFill/>
          <a:ln w="76200" algn="ctr">
            <a:solidFill>
              <a:srgbClr val="FF9409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平等主体之间的民事法律关系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652000" y="3962399"/>
            <a:ext cx="1676400" cy="12192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案例</a:t>
            </a:r>
            <a:r>
              <a:rPr lang="en-US" altLang="zh-CN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44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6" grpId="0" animBg="1"/>
      <p:bldP spid="6144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1885" y="-232229"/>
            <a:ext cx="10972800" cy="1143000"/>
          </a:xfrm>
          <a:noFill/>
          <a:ln/>
        </p:spPr>
        <p:txBody>
          <a:bodyPr/>
          <a:lstStyle/>
          <a:p>
            <a:r>
              <a:rPr lang="zh-CN" altLang="en-US" sz="1800" b="1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 sz="1800" b="1" dirty="0" smtClean="0">
                <a:latin typeface="黑体" pitchFamily="49" charset="-122"/>
                <a:ea typeface="黑体" pitchFamily="49" charset="-122"/>
              </a:rPr>
            </a:br>
            <a:endParaRPr lang="zh-CN" altLang="en-US" sz="18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90286" y="1712686"/>
            <a:ext cx="1422400" cy="11430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学生</a:t>
            </a:r>
            <a:endParaRPr lang="en-US" altLang="zh-CN" sz="44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75772" y="3693885"/>
            <a:ext cx="1465942" cy="12192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学生</a:t>
            </a:r>
            <a:endParaRPr lang="zh-CN" altLang="en-US" sz="44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6" name="AutoShape 6"/>
          <p:cNvSpPr>
            <a:spLocks/>
          </p:cNvSpPr>
          <p:nvPr/>
        </p:nvSpPr>
        <p:spPr bwMode="auto">
          <a:xfrm>
            <a:off x="1785256" y="2358572"/>
            <a:ext cx="1436915" cy="1966685"/>
          </a:xfrm>
          <a:prstGeom prst="rightBrace">
            <a:avLst>
              <a:gd name="adj1" fmla="val 0"/>
              <a:gd name="adj2" fmla="val 52104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01999" y="2888344"/>
            <a:ext cx="7903029" cy="914400"/>
          </a:xfrm>
          <a:prstGeom prst="rect">
            <a:avLst/>
          </a:prstGeom>
          <a:solidFill>
            <a:srgbClr val="00B0F0">
              <a:alpha val="52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民事法律关系：平等主体自然人之间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355943" y="2728685"/>
            <a:ext cx="1589313" cy="12192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案例</a:t>
            </a:r>
            <a:r>
              <a:rPr lang="en-US" altLang="zh-CN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44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4891314" y="4379686"/>
            <a:ext cx="6705600" cy="1143000"/>
          </a:xfrm>
          <a:prstGeom prst="wedgeRoundRectCallout">
            <a:avLst>
              <a:gd name="adj1" fmla="val -37099"/>
              <a:gd name="adj2" fmla="val -83968"/>
              <a:gd name="adj3" fmla="val 16667"/>
            </a:avLst>
          </a:prstGeom>
          <a:noFill/>
          <a:ln w="76200" algn="ctr">
            <a:solidFill>
              <a:srgbClr val="FF9409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损害他人人身财产权利，需要承担侵权责任或者行政责任、刑事责任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5043714" y="859972"/>
            <a:ext cx="5820229" cy="1143000"/>
          </a:xfrm>
          <a:prstGeom prst="wedgeRoundRectCallout">
            <a:avLst>
              <a:gd name="adj1" fmla="val -46575"/>
              <a:gd name="adj2" fmla="val 133175"/>
              <a:gd name="adj3" fmla="val 16667"/>
            </a:avLst>
          </a:prstGeom>
          <a:noFill/>
          <a:ln w="76200" algn="ctr">
            <a:solidFill>
              <a:srgbClr val="FF9409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平等主体之间的民事法律关系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6" grpId="0" animBg="1"/>
      <p:bldP spid="9" grpId="0" animBg="1"/>
      <p:bldP spid="8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等腰三角形 54">
            <a:extLst>
              <a:ext uri="{FF2B5EF4-FFF2-40B4-BE49-F238E27FC236}">
                <a16:creationId xmlns:a16="http://schemas.microsoft.com/office/drawing/2014/main" xmlns="" id="{4B031FE1-F0DA-4F07-87C2-2133609D8A1E}"/>
              </a:ext>
            </a:extLst>
          </p:cNvPr>
          <p:cNvSpPr/>
          <p:nvPr/>
        </p:nvSpPr>
        <p:spPr>
          <a:xfrm rot="10800000">
            <a:off x="5445661" y="-3329"/>
            <a:ext cx="1300678" cy="571808"/>
          </a:xfrm>
          <a:prstGeom prst="triangle">
            <a:avLst/>
          </a:prstGeom>
          <a:solidFill>
            <a:srgbClr val="FCC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6F3D5746-74EA-4D48-9319-918521DDD4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927" r="31184" b="21840"/>
          <a:stretch/>
        </p:blipFill>
        <p:spPr>
          <a:xfrm>
            <a:off x="373599" y="1637140"/>
            <a:ext cx="4393603" cy="3207201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8ED0F10C-7497-4968-8B89-9C39A49E9B85}"/>
              </a:ext>
            </a:extLst>
          </p:cNvPr>
          <p:cNvSpPr txBox="1"/>
          <p:nvPr/>
        </p:nvSpPr>
        <p:spPr>
          <a:xfrm>
            <a:off x="5250647" y="2135713"/>
            <a:ext cx="638461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>
                  <a:noFill/>
                </a:ln>
                <a:solidFill>
                  <a:srgbClr val="142938"/>
                </a:solidFill>
                <a:effectLst/>
                <a:uLnTx/>
                <a:uFillTx/>
                <a:latin typeface="Agency FB" panose="020B0503020202020204" pitchFamily="34" charset="0"/>
                <a:ea typeface="经典综艺体简" panose="02010609000101010101" pitchFamily="49" charset="-122"/>
                <a:cs typeface="经典综艺体简" panose="02010609000101010101" pitchFamily="49" charset="-122"/>
              </a:rPr>
              <a:t>THANK   YOU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142938"/>
              </a:solidFill>
              <a:effectLst/>
              <a:uLnTx/>
              <a:uFillTx/>
              <a:latin typeface="经典综艺体简" panose="02010609000101010101" pitchFamily="49" charset="-122"/>
              <a:ea typeface="经典综艺体简" panose="02010609000101010101" pitchFamily="49" charset="-122"/>
              <a:cs typeface="经典综艺体简" panose="02010609000101010101" pitchFamily="49" charset="-122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BA23CEB5-073A-4753-A87B-00003BD18E7B}"/>
              </a:ext>
            </a:extLst>
          </p:cNvPr>
          <p:cNvGrpSpPr/>
          <p:nvPr/>
        </p:nvGrpSpPr>
        <p:grpSpPr>
          <a:xfrm>
            <a:off x="0" y="6629400"/>
            <a:ext cx="12192000" cy="228600"/>
            <a:chOff x="0" y="6629400"/>
            <a:chExt cx="12192000" cy="228600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="" id="{B918018C-8C36-4384-93B5-75D7D76CB45B}"/>
                </a:ext>
              </a:extLst>
            </p:cNvPr>
            <p:cNvGrpSpPr/>
            <p:nvPr/>
          </p:nvGrpSpPr>
          <p:grpSpPr>
            <a:xfrm>
              <a:off x="0" y="6629400"/>
              <a:ext cx="6096000" cy="228600"/>
              <a:chOff x="0" y="6629400"/>
              <a:chExt cx="6822268" cy="228600"/>
            </a:xfrm>
          </p:grpSpPr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xmlns="" id="{5DCB7924-F462-4143-9250-815364083204}"/>
                  </a:ext>
                </a:extLst>
              </p:cNvPr>
              <p:cNvSpPr/>
              <p:nvPr/>
            </p:nvSpPr>
            <p:spPr>
              <a:xfrm>
                <a:off x="0" y="6629400"/>
                <a:ext cx="1705567" cy="228600"/>
              </a:xfrm>
              <a:prstGeom prst="rect">
                <a:avLst/>
              </a:prstGeom>
              <a:solidFill>
                <a:srgbClr val="FCC5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xmlns="" id="{AD0CA3EC-4688-4A59-B5E0-8B8F9F548FC5}"/>
                  </a:ext>
                </a:extLst>
              </p:cNvPr>
              <p:cNvSpPr/>
              <p:nvPr/>
            </p:nvSpPr>
            <p:spPr>
              <a:xfrm>
                <a:off x="1705567" y="6629400"/>
                <a:ext cx="1705567" cy="228600"/>
              </a:xfrm>
              <a:prstGeom prst="rect">
                <a:avLst/>
              </a:prstGeom>
              <a:solidFill>
                <a:srgbClr val="35D1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xmlns="" id="{7AB8EFB4-7346-4C2E-9699-945F28A90154}"/>
                  </a:ext>
                </a:extLst>
              </p:cNvPr>
              <p:cNvSpPr/>
              <p:nvPr/>
            </p:nvSpPr>
            <p:spPr>
              <a:xfrm>
                <a:off x="3411134" y="6629400"/>
                <a:ext cx="1705567" cy="228600"/>
              </a:xfrm>
              <a:prstGeom prst="rect">
                <a:avLst/>
              </a:prstGeom>
              <a:solidFill>
                <a:srgbClr val="1156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xmlns="" id="{089B390F-CFB4-48B5-940C-71D36E32927B}"/>
                  </a:ext>
                </a:extLst>
              </p:cNvPr>
              <p:cNvSpPr/>
              <p:nvPr/>
            </p:nvSpPr>
            <p:spPr>
              <a:xfrm>
                <a:off x="5116701" y="6629400"/>
                <a:ext cx="1705567" cy="228600"/>
              </a:xfrm>
              <a:prstGeom prst="rect">
                <a:avLst/>
              </a:prstGeom>
              <a:solidFill>
                <a:srgbClr val="554C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</p:grp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xmlns="" id="{D21ACD72-9D50-4799-B9C1-85D6C056D038}"/>
                </a:ext>
              </a:extLst>
            </p:cNvPr>
            <p:cNvGrpSpPr/>
            <p:nvPr/>
          </p:nvGrpSpPr>
          <p:grpSpPr>
            <a:xfrm>
              <a:off x="6096000" y="6629400"/>
              <a:ext cx="6096000" cy="228600"/>
              <a:chOff x="0" y="6629400"/>
              <a:chExt cx="6822268" cy="228600"/>
            </a:xfrm>
          </p:grpSpPr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xmlns="" id="{307884AE-B85D-4775-9774-DCF9A6DC34AB}"/>
                  </a:ext>
                </a:extLst>
              </p:cNvPr>
              <p:cNvSpPr/>
              <p:nvPr/>
            </p:nvSpPr>
            <p:spPr>
              <a:xfrm>
                <a:off x="0" y="6629400"/>
                <a:ext cx="1705567" cy="228600"/>
              </a:xfrm>
              <a:prstGeom prst="rect">
                <a:avLst/>
              </a:prstGeom>
              <a:solidFill>
                <a:srgbClr val="FCC5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xmlns="" id="{656EDB8F-C627-4934-81CF-7120174348B3}"/>
                  </a:ext>
                </a:extLst>
              </p:cNvPr>
              <p:cNvSpPr/>
              <p:nvPr/>
            </p:nvSpPr>
            <p:spPr>
              <a:xfrm>
                <a:off x="1705567" y="6629400"/>
                <a:ext cx="1705567" cy="228600"/>
              </a:xfrm>
              <a:prstGeom prst="rect">
                <a:avLst/>
              </a:prstGeom>
              <a:solidFill>
                <a:srgbClr val="35D1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xmlns="" id="{DB680386-E971-4C48-9236-7722E3F401C6}"/>
                  </a:ext>
                </a:extLst>
              </p:cNvPr>
              <p:cNvSpPr/>
              <p:nvPr/>
            </p:nvSpPr>
            <p:spPr>
              <a:xfrm>
                <a:off x="3411134" y="6629400"/>
                <a:ext cx="1705567" cy="228600"/>
              </a:xfrm>
              <a:prstGeom prst="rect">
                <a:avLst/>
              </a:prstGeom>
              <a:solidFill>
                <a:srgbClr val="1156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xmlns="" id="{45112039-02DE-453A-91D0-09B4CF77D8CE}"/>
                  </a:ext>
                </a:extLst>
              </p:cNvPr>
              <p:cNvSpPr/>
              <p:nvPr/>
            </p:nvSpPr>
            <p:spPr>
              <a:xfrm>
                <a:off x="5116701" y="6629400"/>
                <a:ext cx="1705567" cy="228600"/>
              </a:xfrm>
              <a:prstGeom prst="rect">
                <a:avLst/>
              </a:prstGeom>
              <a:solidFill>
                <a:srgbClr val="554C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</p:grpSp>
      </p:grpSp>
      <p:sp>
        <p:nvSpPr>
          <p:cNvPr id="56" name="等腰三角形 55">
            <a:extLst>
              <a:ext uri="{FF2B5EF4-FFF2-40B4-BE49-F238E27FC236}">
                <a16:creationId xmlns:a16="http://schemas.microsoft.com/office/drawing/2014/main" xmlns="" id="{29CCF8CF-E042-41FB-81BD-762B085E441E}"/>
              </a:ext>
            </a:extLst>
          </p:cNvPr>
          <p:cNvSpPr/>
          <p:nvPr/>
        </p:nvSpPr>
        <p:spPr>
          <a:xfrm rot="10800000">
            <a:off x="5558083" y="-3328"/>
            <a:ext cx="1070656" cy="470687"/>
          </a:xfrm>
          <a:prstGeom prst="triangle">
            <a:avLst/>
          </a:prstGeom>
          <a:solidFill>
            <a:srgbClr val="0E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089544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D2D288A7-9B75-4A77-BDE4-4E8E9C931052}"/>
              </a:ext>
            </a:extLst>
          </p:cNvPr>
          <p:cNvSpPr/>
          <p:nvPr/>
        </p:nvSpPr>
        <p:spPr>
          <a:xfrm>
            <a:off x="1115" y="1628799"/>
            <a:ext cx="8408402" cy="4960687"/>
          </a:xfrm>
          <a:prstGeom prst="rect">
            <a:avLst/>
          </a:prstGeom>
          <a:solidFill>
            <a:srgbClr val="0E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4" name="前言">
            <a:extLst>
              <a:ext uri="{FF2B5EF4-FFF2-40B4-BE49-F238E27FC236}">
                <a16:creationId xmlns:a16="http://schemas.microsoft.com/office/drawing/2014/main" xmlns="" id="{291F7E85-D267-4633-9F3E-6D14F8548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97" y="908720"/>
            <a:ext cx="4937554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2" tIns="60956" rIns="121912" bIns="6095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5788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Calibri" pitchFamily="34" charset="0"/>
              </a:rPr>
              <a:t>前言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554C5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Calibri" pitchFamily="34" charset="0"/>
              </a:rPr>
              <a:t>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554C5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Calibri" pitchFamily="34" charset="0"/>
              </a:rPr>
              <a:t>/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554C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itchFamily="34" charset="-122"/>
                <a:cs typeface="+mn-cs"/>
                <a:sym typeface="Calibri" pitchFamily="34" charset="0"/>
              </a:rPr>
              <a:t> 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554C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 MT Std" pitchFamily="34" charset="0"/>
                <a:ea typeface="微软雅黑" pitchFamily="34" charset="-122"/>
                <a:cs typeface="+mn-cs"/>
                <a:sym typeface="Calibri" pitchFamily="34" charset="0"/>
              </a:rPr>
              <a:t>INTRODUCTION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554C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act MT Std" pitchFamily="34" charset="0"/>
              <a:ea typeface="微软雅黑" pitchFamily="34" charset="-122"/>
              <a:cs typeface="+mn-cs"/>
              <a:sym typeface="Impact" pitchFamily="34" charset="0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C9DB9FC0-3DDB-4AAB-B98B-5740E81AD13C}"/>
              </a:ext>
            </a:extLst>
          </p:cNvPr>
          <p:cNvGrpSpPr/>
          <p:nvPr/>
        </p:nvGrpSpPr>
        <p:grpSpPr>
          <a:xfrm>
            <a:off x="7885047" y="3132478"/>
            <a:ext cx="1162438" cy="1169108"/>
            <a:chOff x="1721162" y="4373847"/>
            <a:chExt cx="715716" cy="719823"/>
          </a:xfrm>
        </p:grpSpPr>
        <p:sp>
          <p:nvSpPr>
            <p:cNvPr id="6" name="Oval 28">
              <a:extLst>
                <a:ext uri="{FF2B5EF4-FFF2-40B4-BE49-F238E27FC236}">
                  <a16:creationId xmlns:a16="http://schemas.microsoft.com/office/drawing/2014/main" xmlns="" id="{274E495E-2C39-4C5D-B0FC-AF236D83932E}"/>
                </a:ext>
              </a:extLst>
            </p:cNvPr>
            <p:cNvSpPr/>
            <p:nvPr/>
          </p:nvSpPr>
          <p:spPr>
            <a:xfrm>
              <a:off x="1721162" y="4373847"/>
              <a:ext cx="715716" cy="719823"/>
            </a:xfrm>
            <a:prstGeom prst="ellipse">
              <a:avLst/>
            </a:prstGeom>
            <a:solidFill>
              <a:srgbClr val="FCC54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733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xmlns="" id="{F1E7E168-951A-4BA6-AE0B-79AEBC9F0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2225" y="4715743"/>
              <a:ext cx="388938" cy="225425"/>
            </a:xfrm>
            <a:custGeom>
              <a:avLst/>
              <a:gdLst>
                <a:gd name="T0" fmla="*/ 103 w 103"/>
                <a:gd name="T1" fmla="*/ 33 h 60"/>
                <a:gd name="T2" fmla="*/ 94 w 103"/>
                <a:gd name="T3" fmla="*/ 10 h 60"/>
                <a:gd name="T4" fmla="*/ 68 w 103"/>
                <a:gd name="T5" fmla="*/ 0 h 60"/>
                <a:gd name="T6" fmla="*/ 68 w 103"/>
                <a:gd name="T7" fmla="*/ 0 h 60"/>
                <a:gd name="T8" fmla="*/ 67 w 103"/>
                <a:gd name="T9" fmla="*/ 0 h 60"/>
                <a:gd name="T10" fmla="*/ 59 w 103"/>
                <a:gd name="T11" fmla="*/ 38 h 60"/>
                <a:gd name="T12" fmla="*/ 55 w 103"/>
                <a:gd name="T13" fmla="*/ 12 h 60"/>
                <a:gd name="T14" fmla="*/ 58 w 103"/>
                <a:gd name="T15" fmla="*/ 6 h 60"/>
                <a:gd name="T16" fmla="*/ 53 w 103"/>
                <a:gd name="T17" fmla="*/ 2 h 60"/>
                <a:gd name="T18" fmla="*/ 52 w 103"/>
                <a:gd name="T19" fmla="*/ 2 h 60"/>
                <a:gd name="T20" fmla="*/ 52 w 103"/>
                <a:gd name="T21" fmla="*/ 2 h 60"/>
                <a:gd name="T22" fmla="*/ 50 w 103"/>
                <a:gd name="T23" fmla="*/ 2 h 60"/>
                <a:gd name="T24" fmla="*/ 46 w 103"/>
                <a:gd name="T25" fmla="*/ 6 h 60"/>
                <a:gd name="T26" fmla="*/ 49 w 103"/>
                <a:gd name="T27" fmla="*/ 12 h 60"/>
                <a:gd name="T28" fmla="*/ 44 w 103"/>
                <a:gd name="T29" fmla="*/ 38 h 60"/>
                <a:gd name="T30" fmla="*/ 36 w 103"/>
                <a:gd name="T31" fmla="*/ 0 h 60"/>
                <a:gd name="T32" fmla="*/ 36 w 103"/>
                <a:gd name="T33" fmla="*/ 0 h 60"/>
                <a:gd name="T34" fmla="*/ 35 w 103"/>
                <a:gd name="T35" fmla="*/ 0 h 60"/>
                <a:gd name="T36" fmla="*/ 9 w 103"/>
                <a:gd name="T37" fmla="*/ 10 h 60"/>
                <a:gd name="T38" fmla="*/ 1 w 103"/>
                <a:gd name="T39" fmla="*/ 33 h 60"/>
                <a:gd name="T40" fmla="*/ 0 w 103"/>
                <a:gd name="T41" fmla="*/ 57 h 60"/>
                <a:gd name="T42" fmla="*/ 19 w 103"/>
                <a:gd name="T43" fmla="*/ 59 h 60"/>
                <a:gd name="T44" fmla="*/ 19 w 103"/>
                <a:gd name="T45" fmla="*/ 38 h 60"/>
                <a:gd name="T46" fmla="*/ 21 w 103"/>
                <a:gd name="T47" fmla="*/ 30 h 60"/>
                <a:gd name="T48" fmla="*/ 21 w 103"/>
                <a:gd name="T49" fmla="*/ 59 h 60"/>
                <a:gd name="T50" fmla="*/ 52 w 103"/>
                <a:gd name="T51" fmla="*/ 60 h 60"/>
                <a:gd name="T52" fmla="*/ 82 w 103"/>
                <a:gd name="T53" fmla="*/ 59 h 60"/>
                <a:gd name="T54" fmla="*/ 82 w 103"/>
                <a:gd name="T55" fmla="*/ 30 h 60"/>
                <a:gd name="T56" fmla="*/ 84 w 103"/>
                <a:gd name="T57" fmla="*/ 38 h 60"/>
                <a:gd name="T58" fmla="*/ 84 w 103"/>
                <a:gd name="T59" fmla="*/ 59 h 60"/>
                <a:gd name="T60" fmla="*/ 103 w 103"/>
                <a:gd name="T61" fmla="*/ 57 h 60"/>
                <a:gd name="T62" fmla="*/ 103 w 103"/>
                <a:gd name="T63" fmla="*/ 3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3" h="60">
                  <a:moveTo>
                    <a:pt x="103" y="33"/>
                  </a:moveTo>
                  <a:cubicBezTo>
                    <a:pt x="101" y="17"/>
                    <a:pt x="97" y="12"/>
                    <a:pt x="94" y="10"/>
                  </a:cubicBezTo>
                  <a:cubicBezTo>
                    <a:pt x="87" y="6"/>
                    <a:pt x="73" y="2"/>
                    <a:pt x="68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0"/>
                    <a:pt x="68" y="0"/>
                    <a:pt x="67" y="0"/>
                  </a:cubicBezTo>
                  <a:cubicBezTo>
                    <a:pt x="67" y="5"/>
                    <a:pt x="59" y="38"/>
                    <a:pt x="59" y="38"/>
                  </a:cubicBezTo>
                  <a:cubicBezTo>
                    <a:pt x="59" y="38"/>
                    <a:pt x="55" y="12"/>
                    <a:pt x="55" y="12"/>
                  </a:cubicBezTo>
                  <a:cubicBezTo>
                    <a:pt x="55" y="12"/>
                    <a:pt x="58" y="6"/>
                    <a:pt x="58" y="6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37" y="5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35" y="0"/>
                    <a:pt x="35" y="0"/>
                  </a:cubicBezTo>
                  <a:cubicBezTo>
                    <a:pt x="30" y="2"/>
                    <a:pt x="16" y="6"/>
                    <a:pt x="9" y="10"/>
                  </a:cubicBezTo>
                  <a:cubicBezTo>
                    <a:pt x="7" y="12"/>
                    <a:pt x="2" y="17"/>
                    <a:pt x="1" y="33"/>
                  </a:cubicBezTo>
                  <a:cubicBezTo>
                    <a:pt x="1" y="34"/>
                    <a:pt x="1" y="47"/>
                    <a:pt x="0" y="57"/>
                  </a:cubicBezTo>
                  <a:cubicBezTo>
                    <a:pt x="7" y="58"/>
                    <a:pt x="12" y="59"/>
                    <a:pt x="19" y="59"/>
                  </a:cubicBezTo>
                  <a:cubicBezTo>
                    <a:pt x="19" y="52"/>
                    <a:pt x="19" y="41"/>
                    <a:pt x="19" y="38"/>
                  </a:cubicBezTo>
                  <a:cubicBezTo>
                    <a:pt x="19" y="35"/>
                    <a:pt x="20" y="32"/>
                    <a:pt x="21" y="30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30" y="60"/>
                    <a:pt x="42" y="60"/>
                    <a:pt x="52" y="60"/>
                  </a:cubicBezTo>
                  <a:cubicBezTo>
                    <a:pt x="62" y="60"/>
                    <a:pt x="73" y="60"/>
                    <a:pt x="82" y="59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3" y="32"/>
                    <a:pt x="84" y="35"/>
                    <a:pt x="84" y="38"/>
                  </a:cubicBezTo>
                  <a:cubicBezTo>
                    <a:pt x="84" y="41"/>
                    <a:pt x="84" y="52"/>
                    <a:pt x="84" y="59"/>
                  </a:cubicBezTo>
                  <a:cubicBezTo>
                    <a:pt x="91" y="58"/>
                    <a:pt x="97" y="58"/>
                    <a:pt x="103" y="57"/>
                  </a:cubicBezTo>
                  <a:cubicBezTo>
                    <a:pt x="103" y="47"/>
                    <a:pt x="103" y="34"/>
                    <a:pt x="103" y="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xmlns="" id="{D9F7D9E6-C0AD-4898-A3D5-557758C2C5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0650" y="4469681"/>
              <a:ext cx="196850" cy="230188"/>
            </a:xfrm>
            <a:custGeom>
              <a:avLst/>
              <a:gdLst>
                <a:gd name="T0" fmla="*/ 4 w 52"/>
                <a:gd name="T1" fmla="*/ 25 h 61"/>
                <a:gd name="T2" fmla="*/ 0 w 52"/>
                <a:gd name="T3" fmla="*/ 29 h 61"/>
                <a:gd name="T4" fmla="*/ 5 w 52"/>
                <a:gd name="T5" fmla="*/ 39 h 61"/>
                <a:gd name="T6" fmla="*/ 26 w 52"/>
                <a:gd name="T7" fmla="*/ 61 h 61"/>
                <a:gd name="T8" fmla="*/ 47 w 52"/>
                <a:gd name="T9" fmla="*/ 39 h 61"/>
                <a:gd name="T10" fmla="*/ 52 w 52"/>
                <a:gd name="T11" fmla="*/ 29 h 61"/>
                <a:gd name="T12" fmla="*/ 48 w 52"/>
                <a:gd name="T13" fmla="*/ 25 h 61"/>
                <a:gd name="T14" fmla="*/ 26 w 52"/>
                <a:gd name="T15" fmla="*/ 0 h 61"/>
                <a:gd name="T16" fmla="*/ 4 w 52"/>
                <a:gd name="T17" fmla="*/ 2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61">
                  <a:moveTo>
                    <a:pt x="4" y="25"/>
                  </a:moveTo>
                  <a:cubicBezTo>
                    <a:pt x="2" y="25"/>
                    <a:pt x="0" y="27"/>
                    <a:pt x="0" y="29"/>
                  </a:cubicBezTo>
                  <a:cubicBezTo>
                    <a:pt x="0" y="33"/>
                    <a:pt x="2" y="39"/>
                    <a:pt x="5" y="39"/>
                  </a:cubicBezTo>
                  <a:cubicBezTo>
                    <a:pt x="8" y="51"/>
                    <a:pt x="15" y="61"/>
                    <a:pt x="26" y="61"/>
                  </a:cubicBezTo>
                  <a:cubicBezTo>
                    <a:pt x="37" y="61"/>
                    <a:pt x="44" y="51"/>
                    <a:pt x="47" y="39"/>
                  </a:cubicBezTo>
                  <a:cubicBezTo>
                    <a:pt x="50" y="38"/>
                    <a:pt x="52" y="33"/>
                    <a:pt x="52" y="29"/>
                  </a:cubicBezTo>
                  <a:cubicBezTo>
                    <a:pt x="51" y="27"/>
                    <a:pt x="50" y="26"/>
                    <a:pt x="48" y="25"/>
                  </a:cubicBezTo>
                  <a:cubicBezTo>
                    <a:pt x="48" y="11"/>
                    <a:pt x="39" y="0"/>
                    <a:pt x="26" y="0"/>
                  </a:cubicBezTo>
                  <a:cubicBezTo>
                    <a:pt x="13" y="0"/>
                    <a:pt x="4" y="11"/>
                    <a:pt x="4" y="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F5CD5E19-0F11-4A58-88C9-9CAAD439AEC8}"/>
              </a:ext>
            </a:extLst>
          </p:cNvPr>
          <p:cNvSpPr/>
          <p:nvPr/>
        </p:nvSpPr>
        <p:spPr>
          <a:xfrm>
            <a:off x="256812" y="1993731"/>
            <a:ext cx="736002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+mn-cs"/>
              </a:rPr>
              <a:t>     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+mn-cs"/>
              </a:rPr>
              <a:t>   </a:t>
            </a:r>
            <a:r>
              <a:rPr lang="zh-CN" altLang="en-US" sz="2400" b="1" dirty="0" smtClean="0">
                <a:solidFill>
                  <a:prstClr val="white"/>
                </a:solidFill>
                <a:latin typeface="+mn-ea"/>
              </a:rPr>
              <a:t>校园是同学们和老师们学习和工作的最重要的场所，校园中既有同学们的汗水、辛勤与欢乐，也有矛盾、争执与冲突，如何处理校园生活的各种关系，解决遇到的问题，是一门复杂的学问。</a:t>
            </a:r>
            <a:endParaRPr lang="en-US" altLang="zh-CN" sz="2400" b="1" dirty="0" smtClean="0">
              <a:solidFill>
                <a:prstClr val="white"/>
              </a:solidFill>
              <a:latin typeface="+mn-ea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b="1" dirty="0" smtClean="0">
                <a:solidFill>
                  <a:prstClr val="white"/>
                </a:solidFill>
                <a:latin typeface="+mn-ea"/>
              </a:rPr>
              <a:t> </a:t>
            </a:r>
            <a:r>
              <a:rPr lang="en-US" altLang="zh-CN" sz="2400" b="1" dirty="0" smtClean="0">
                <a:solidFill>
                  <a:prstClr val="white"/>
                </a:solidFill>
                <a:latin typeface="+mn-ea"/>
              </a:rPr>
              <a:t>      </a:t>
            </a:r>
            <a:r>
              <a:rPr lang="zh-CN" altLang="en-US" sz="2400" b="1" dirty="0" smtClean="0">
                <a:solidFill>
                  <a:prstClr val="white"/>
                </a:solidFill>
                <a:latin typeface="+mn-ea"/>
              </a:rPr>
              <a:t>今天主要法律规则的角度，对我们校园生活中的各种法律关系进行解读，用法律的视角来观察、分析、解决校园生活中的问题。</a:t>
            </a:r>
            <a:endParaRPr lang="en-US" altLang="zh-CN" sz="2400" b="1" dirty="0" smtClean="0">
              <a:solidFill>
                <a:prstClr val="white"/>
              </a:solidFill>
              <a:latin typeface="+mn-ea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1" name="矩形 3">
            <a:extLst>
              <a:ext uri="{FF2B5EF4-FFF2-40B4-BE49-F238E27FC236}">
                <a16:creationId xmlns:a16="http://schemas.microsoft.com/office/drawing/2014/main" xmlns="" id="{FC5C5F17-A059-4181-9DCC-A8281F6C0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2271" y="3559773"/>
            <a:ext cx="2446810" cy="37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校园关系的法律解读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535778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2"/>
          <p:cNvGraphicFramePr>
            <a:graphicFrameLocks/>
          </p:cNvGraphicFramePr>
          <p:nvPr/>
        </p:nvGraphicFramePr>
        <p:xfrm>
          <a:off x="381896" y="566058"/>
          <a:ext cx="8660504" cy="5747786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grpSp>
        <p:nvGrpSpPr>
          <p:cNvPr id="2" name="Organization Chart 19"/>
          <p:cNvGrpSpPr>
            <a:grpSpLocks noChangeAspect="1"/>
          </p:cNvGrpSpPr>
          <p:nvPr/>
        </p:nvGrpSpPr>
        <p:grpSpPr bwMode="auto">
          <a:xfrm>
            <a:off x="5865156" y="2143649"/>
            <a:ext cx="4907347" cy="4393101"/>
            <a:chOff x="1034" y="1352"/>
            <a:chExt cx="2303" cy="4175"/>
          </a:xfrm>
        </p:grpSpPr>
        <p:cxnSp>
          <p:nvCxnSpPr>
            <p:cNvPr id="1045" name="_s1045"/>
            <p:cNvCxnSpPr>
              <a:cxnSpLocks noChangeShapeType="1"/>
              <a:stCxn id="27" idx="1"/>
              <a:endCxn id="22" idx="2"/>
            </p:cNvCxnSpPr>
            <p:nvPr/>
          </p:nvCxnSpPr>
          <p:spPr bwMode="auto">
            <a:xfrm rot="10800000">
              <a:off x="2329" y="3389"/>
              <a:ext cx="134" cy="69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46" name="_s1046"/>
            <p:cNvCxnSpPr>
              <a:cxnSpLocks noChangeShapeType="1"/>
              <a:stCxn id="26" idx="1"/>
              <a:endCxn id="22" idx="2"/>
            </p:cNvCxnSpPr>
            <p:nvPr/>
          </p:nvCxnSpPr>
          <p:spPr bwMode="auto">
            <a:xfrm rot="10800000">
              <a:off x="2329" y="3389"/>
              <a:ext cx="134" cy="26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47" name="_s1047"/>
            <p:cNvCxnSpPr>
              <a:cxnSpLocks noChangeShapeType="1"/>
              <a:stCxn id="25" idx="1"/>
              <a:endCxn id="18" idx="2"/>
            </p:cNvCxnSpPr>
            <p:nvPr/>
          </p:nvCxnSpPr>
          <p:spPr bwMode="auto">
            <a:xfrm rot="10800000">
              <a:off x="1753" y="1661"/>
              <a:ext cx="134" cy="372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48" name="_s1048"/>
            <p:cNvCxnSpPr>
              <a:cxnSpLocks noChangeShapeType="1"/>
              <a:stCxn id="24" idx="1"/>
              <a:endCxn id="18" idx="2"/>
            </p:cNvCxnSpPr>
            <p:nvPr/>
          </p:nvCxnSpPr>
          <p:spPr bwMode="auto">
            <a:xfrm rot="10800000">
              <a:off x="1753" y="1661"/>
              <a:ext cx="134" cy="329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49" name="_s1049"/>
            <p:cNvCxnSpPr>
              <a:cxnSpLocks noChangeShapeType="1"/>
              <a:stCxn id="23" idx="1"/>
              <a:endCxn id="18" idx="2"/>
            </p:cNvCxnSpPr>
            <p:nvPr/>
          </p:nvCxnSpPr>
          <p:spPr bwMode="auto">
            <a:xfrm rot="10800000">
              <a:off x="1753" y="1661"/>
              <a:ext cx="134" cy="285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50" name="_s1050"/>
            <p:cNvCxnSpPr>
              <a:cxnSpLocks noChangeShapeType="1"/>
              <a:stCxn id="22" idx="1"/>
              <a:endCxn id="18" idx="2"/>
            </p:cNvCxnSpPr>
            <p:nvPr/>
          </p:nvCxnSpPr>
          <p:spPr bwMode="auto">
            <a:xfrm rot="10800000">
              <a:off x="1753" y="1661"/>
              <a:ext cx="134" cy="156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51" name="_s1051"/>
            <p:cNvCxnSpPr>
              <a:cxnSpLocks noChangeShapeType="1"/>
              <a:stCxn id="21" idx="1"/>
              <a:endCxn id="18" idx="2"/>
            </p:cNvCxnSpPr>
            <p:nvPr/>
          </p:nvCxnSpPr>
          <p:spPr bwMode="auto">
            <a:xfrm rot="10800000">
              <a:off x="1753" y="1661"/>
              <a:ext cx="134" cy="113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52" name="_s1052"/>
            <p:cNvCxnSpPr>
              <a:cxnSpLocks noChangeShapeType="1"/>
              <a:stCxn id="20" idx="1"/>
              <a:endCxn id="18" idx="2"/>
            </p:cNvCxnSpPr>
            <p:nvPr/>
          </p:nvCxnSpPr>
          <p:spPr bwMode="auto">
            <a:xfrm rot="10800000">
              <a:off x="1753" y="1661"/>
              <a:ext cx="134" cy="69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53" name="_s1053"/>
            <p:cNvCxnSpPr>
              <a:cxnSpLocks noChangeShapeType="1"/>
              <a:stCxn id="19" idx="1"/>
              <a:endCxn id="18" idx="2"/>
            </p:cNvCxnSpPr>
            <p:nvPr/>
          </p:nvCxnSpPr>
          <p:spPr bwMode="auto">
            <a:xfrm rot="10800000">
              <a:off x="1753" y="1661"/>
              <a:ext cx="134" cy="26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55" name="_s1055"/>
            <p:cNvCxnSpPr>
              <a:cxnSpLocks noChangeShapeType="1"/>
            </p:cNvCxnSpPr>
            <p:nvPr/>
          </p:nvCxnSpPr>
          <p:spPr bwMode="auto">
            <a:xfrm rot="5400000" flipH="1" flipV="1">
              <a:off x="1009" y="1453"/>
              <a:ext cx="67" cy="1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8" name="_s1058"/>
            <p:cNvSpPr>
              <a:spLocks noChangeArrowheads="1"/>
            </p:cNvSpPr>
            <p:nvPr/>
          </p:nvSpPr>
          <p:spPr bwMode="auto">
            <a:xfrm>
              <a:off x="1321" y="1352"/>
              <a:ext cx="864" cy="288"/>
            </a:xfrm>
            <a:prstGeom prst="rect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</a:rPr>
                <a:t>民法</a:t>
              </a:r>
              <a:endParaRPr kumimoji="0" lang="zh-CN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  <p:sp>
          <p:nvSpPr>
            <p:cNvPr id="19" name="_s1059"/>
            <p:cNvSpPr>
              <a:spLocks noChangeArrowheads="1"/>
            </p:cNvSpPr>
            <p:nvPr/>
          </p:nvSpPr>
          <p:spPr bwMode="auto">
            <a:xfrm>
              <a:off x="1897" y="1784"/>
              <a:ext cx="864" cy="28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</a:rPr>
                <a:t>总论</a:t>
              </a:r>
            </a:p>
          </p:txBody>
        </p:sp>
        <p:sp>
          <p:nvSpPr>
            <p:cNvPr id="20" name="_s1060"/>
            <p:cNvSpPr>
              <a:spLocks noChangeArrowheads="1"/>
            </p:cNvSpPr>
            <p:nvPr/>
          </p:nvSpPr>
          <p:spPr bwMode="auto">
            <a:xfrm>
              <a:off x="1897" y="2216"/>
              <a:ext cx="864" cy="28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</a:rPr>
                <a:t>人格权法</a:t>
              </a:r>
            </a:p>
          </p:txBody>
        </p:sp>
        <p:sp>
          <p:nvSpPr>
            <p:cNvPr id="21" name="_s1061"/>
            <p:cNvSpPr>
              <a:spLocks noChangeArrowheads="1"/>
            </p:cNvSpPr>
            <p:nvPr/>
          </p:nvSpPr>
          <p:spPr bwMode="auto">
            <a:xfrm>
              <a:off x="1897" y="2648"/>
              <a:ext cx="864" cy="28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</a:rPr>
                <a:t>物权法</a:t>
              </a:r>
            </a:p>
          </p:txBody>
        </p:sp>
        <p:sp>
          <p:nvSpPr>
            <p:cNvPr id="22" name="_s1062"/>
            <p:cNvSpPr>
              <a:spLocks noChangeArrowheads="1"/>
            </p:cNvSpPr>
            <p:nvPr/>
          </p:nvSpPr>
          <p:spPr bwMode="auto">
            <a:xfrm>
              <a:off x="1897" y="3080"/>
              <a:ext cx="864" cy="28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</a:rPr>
                <a:t>债法</a:t>
              </a:r>
            </a:p>
          </p:txBody>
        </p:sp>
        <p:sp>
          <p:nvSpPr>
            <p:cNvPr id="23" name="_s1063"/>
            <p:cNvSpPr>
              <a:spLocks noChangeArrowheads="1"/>
            </p:cNvSpPr>
            <p:nvPr/>
          </p:nvSpPr>
          <p:spPr bwMode="auto">
            <a:xfrm>
              <a:off x="1897" y="4375"/>
              <a:ext cx="864" cy="28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</a:rPr>
                <a:t>知识产权法</a:t>
              </a:r>
            </a:p>
          </p:txBody>
        </p:sp>
        <p:sp>
          <p:nvSpPr>
            <p:cNvPr id="24" name="_s1064"/>
            <p:cNvSpPr>
              <a:spLocks noChangeArrowheads="1"/>
            </p:cNvSpPr>
            <p:nvPr/>
          </p:nvSpPr>
          <p:spPr bwMode="auto">
            <a:xfrm>
              <a:off x="1897" y="4807"/>
              <a:ext cx="864" cy="28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</a:rPr>
                <a:t>婚姻家庭法</a:t>
              </a:r>
            </a:p>
          </p:txBody>
        </p:sp>
        <p:sp>
          <p:nvSpPr>
            <p:cNvPr id="25" name="_s1065"/>
            <p:cNvSpPr>
              <a:spLocks noChangeArrowheads="1"/>
            </p:cNvSpPr>
            <p:nvPr/>
          </p:nvSpPr>
          <p:spPr bwMode="auto">
            <a:xfrm>
              <a:off x="1897" y="5239"/>
              <a:ext cx="863" cy="28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</a:rPr>
                <a:t>继承法</a:t>
              </a:r>
            </a:p>
          </p:txBody>
        </p:sp>
        <p:sp>
          <p:nvSpPr>
            <p:cNvPr id="26" name="_s1066"/>
            <p:cNvSpPr>
              <a:spLocks noChangeArrowheads="1"/>
            </p:cNvSpPr>
            <p:nvPr/>
          </p:nvSpPr>
          <p:spPr bwMode="auto">
            <a:xfrm>
              <a:off x="2473" y="3512"/>
              <a:ext cx="864" cy="28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</a:rPr>
                <a:t>合同法</a:t>
              </a:r>
            </a:p>
          </p:txBody>
        </p:sp>
        <p:sp>
          <p:nvSpPr>
            <p:cNvPr id="27" name="_s1067"/>
            <p:cNvSpPr>
              <a:spLocks noChangeArrowheads="1"/>
            </p:cNvSpPr>
            <p:nvPr/>
          </p:nvSpPr>
          <p:spPr bwMode="auto">
            <a:xfrm>
              <a:off x="2473" y="3943"/>
              <a:ext cx="864" cy="288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</a:rPr>
                <a:t>侵权责任法</a:t>
              </a:r>
            </a:p>
          </p:txBody>
        </p:sp>
      </p:grp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15">
            <a:extLst>
              <a:ext uri="{FF2B5EF4-FFF2-40B4-BE49-F238E27FC236}">
                <a16:creationId xmlns:a16="http://schemas.microsoft.com/office/drawing/2014/main" xmlns="" id="{4100CCFE-5D23-4342-8F08-42C14CA75BA7}"/>
              </a:ext>
            </a:extLst>
          </p:cNvPr>
          <p:cNvSpPr/>
          <p:nvPr/>
        </p:nvSpPr>
        <p:spPr>
          <a:xfrm>
            <a:off x="6357256" y="1506511"/>
            <a:ext cx="5312229" cy="743203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254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635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4" name="圆角矩形 117">
            <a:extLst>
              <a:ext uri="{FF2B5EF4-FFF2-40B4-BE49-F238E27FC236}">
                <a16:creationId xmlns:a16="http://schemas.microsoft.com/office/drawing/2014/main" xmlns="" id="{495DDCE9-A110-4A8B-9713-74B98AB38394}"/>
              </a:ext>
            </a:extLst>
          </p:cNvPr>
          <p:cNvSpPr/>
          <p:nvPr/>
        </p:nvSpPr>
        <p:spPr>
          <a:xfrm>
            <a:off x="6274593" y="3062522"/>
            <a:ext cx="5380378" cy="75473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254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635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500EE418-E966-464D-A67E-9D52E6DE0B8B}"/>
              </a:ext>
            </a:extLst>
          </p:cNvPr>
          <p:cNvSpPr txBox="1"/>
          <p:nvPr/>
        </p:nvSpPr>
        <p:spPr>
          <a:xfrm>
            <a:off x="6415314" y="1593941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A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  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学生与学校之间的关系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D120194A-C1D5-4BF7-85F8-F043D9D922B3}"/>
              </a:ext>
            </a:extLst>
          </p:cNvPr>
          <p:cNvSpPr txBox="1"/>
          <p:nvPr/>
        </p:nvSpPr>
        <p:spPr>
          <a:xfrm>
            <a:off x="7099227" y="2567102"/>
            <a:ext cx="30693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B l</a:t>
            </a:r>
            <a:endParaRPr kumimoji="0" lang="zh-CN" altLang="en-US" sz="19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7ADBC175-EFC2-4FAE-9BE9-80D87B365F76}"/>
              </a:ext>
            </a:extLst>
          </p:cNvPr>
          <p:cNvSpPr txBox="1"/>
          <p:nvPr/>
        </p:nvSpPr>
        <p:spPr>
          <a:xfrm>
            <a:off x="6620255" y="3149952"/>
            <a:ext cx="4889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B   </a:t>
            </a:r>
            <a:r>
              <a:rPr lang="zh-CN" altLang="en-US" sz="32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学生与老师之间的关系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39436432-EC0B-4AA9-984A-A2BAEDEBAC0E}"/>
              </a:ext>
            </a:extLst>
          </p:cNvPr>
          <p:cNvSpPr txBox="1"/>
          <p:nvPr/>
        </p:nvSpPr>
        <p:spPr>
          <a:xfrm>
            <a:off x="7331456" y="4063519"/>
            <a:ext cx="3069366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PART 04   </a:t>
            </a:r>
            <a:r>
              <a:rPr lang="zh-CN" altLang="en-US" sz="195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教学评价</a:t>
            </a:r>
            <a:endParaRPr kumimoji="0" lang="zh-CN" altLang="en-US" sz="19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290C590C-3138-4AA4-822F-9F66B99D7B1F}"/>
              </a:ext>
            </a:extLst>
          </p:cNvPr>
          <p:cNvSpPr txBox="1"/>
          <p:nvPr/>
        </p:nvSpPr>
        <p:spPr>
          <a:xfrm>
            <a:off x="7113743" y="5426684"/>
            <a:ext cx="3069366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PART 05   </a:t>
            </a:r>
            <a:r>
              <a:rPr kumimoji="0" lang="zh-CN" altLang="en-US" sz="19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教学</a:t>
            </a:r>
            <a:r>
              <a:rPr lang="zh-CN" altLang="en-US" sz="195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实例</a:t>
            </a:r>
            <a:endParaRPr kumimoji="0" lang="zh-CN" altLang="en-US" sz="19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C4D4247A-591A-42E2-A4EF-22634BC4B8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927" r="9796" b="21840"/>
          <a:stretch/>
        </p:blipFill>
        <p:spPr>
          <a:xfrm>
            <a:off x="740230" y="1477483"/>
            <a:ext cx="6267425" cy="3490247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D01DFF38-FB70-4CB3-AA97-2FE5B177FF2E}"/>
              </a:ext>
            </a:extLst>
          </p:cNvPr>
          <p:cNvSpPr txBox="1"/>
          <p:nvPr/>
        </p:nvSpPr>
        <p:spPr>
          <a:xfrm>
            <a:off x="1925920" y="2533084"/>
            <a:ext cx="19784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293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法律</a:t>
            </a:r>
            <a:endParaRPr kumimoji="0" lang="en-US" altLang="zh-CN" sz="4400" b="1" i="0" u="none" strike="noStrike" kern="1200" cap="none" spc="0" normalizeH="0" baseline="0" noProof="0" dirty="0" smtClean="0">
              <a:ln>
                <a:noFill/>
              </a:ln>
              <a:solidFill>
                <a:srgbClr val="142938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2938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关系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142938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2E5132A5-357E-40B4-BD37-0F32D987421B}"/>
              </a:ext>
            </a:extLst>
          </p:cNvPr>
          <p:cNvGrpSpPr/>
          <p:nvPr/>
        </p:nvGrpSpPr>
        <p:grpSpPr>
          <a:xfrm>
            <a:off x="0" y="6629400"/>
            <a:ext cx="12192000" cy="228600"/>
            <a:chOff x="0" y="6629400"/>
            <a:chExt cx="12192000" cy="228600"/>
          </a:xfrm>
        </p:grpSpPr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5DAC3829-BC20-4109-B5B4-B21E6E1D8C95}"/>
                </a:ext>
              </a:extLst>
            </p:cNvPr>
            <p:cNvGrpSpPr/>
            <p:nvPr/>
          </p:nvGrpSpPr>
          <p:grpSpPr>
            <a:xfrm>
              <a:off x="0" y="6629400"/>
              <a:ext cx="6096000" cy="228600"/>
              <a:chOff x="0" y="6629400"/>
              <a:chExt cx="6822268" cy="228600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xmlns="" id="{A1FBB147-C474-4336-B9A4-62A086AFA8EB}"/>
                  </a:ext>
                </a:extLst>
              </p:cNvPr>
              <p:cNvSpPr/>
              <p:nvPr/>
            </p:nvSpPr>
            <p:spPr>
              <a:xfrm>
                <a:off x="0" y="6629400"/>
                <a:ext cx="1705567" cy="228600"/>
              </a:xfrm>
              <a:prstGeom prst="rect">
                <a:avLst/>
              </a:prstGeom>
              <a:solidFill>
                <a:srgbClr val="FCC5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xmlns="" id="{C0BF3406-8938-4313-BB73-D5419B3B32B8}"/>
                  </a:ext>
                </a:extLst>
              </p:cNvPr>
              <p:cNvSpPr/>
              <p:nvPr/>
            </p:nvSpPr>
            <p:spPr>
              <a:xfrm>
                <a:off x="1705567" y="6629400"/>
                <a:ext cx="1705567" cy="228600"/>
              </a:xfrm>
              <a:prstGeom prst="rect">
                <a:avLst/>
              </a:prstGeom>
              <a:solidFill>
                <a:srgbClr val="35D1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xmlns="" id="{4A15449B-99F9-4F34-B6B5-E5532A2EAAE8}"/>
                  </a:ext>
                </a:extLst>
              </p:cNvPr>
              <p:cNvSpPr/>
              <p:nvPr/>
            </p:nvSpPr>
            <p:spPr>
              <a:xfrm>
                <a:off x="3411134" y="6629400"/>
                <a:ext cx="1705567" cy="228600"/>
              </a:xfrm>
              <a:prstGeom prst="rect">
                <a:avLst/>
              </a:prstGeom>
              <a:solidFill>
                <a:srgbClr val="1156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xmlns="" id="{0ADCF330-029C-4CD7-B950-C22A6D1A9DA2}"/>
                  </a:ext>
                </a:extLst>
              </p:cNvPr>
              <p:cNvSpPr/>
              <p:nvPr/>
            </p:nvSpPr>
            <p:spPr>
              <a:xfrm>
                <a:off x="5116701" y="6629400"/>
                <a:ext cx="1705567" cy="228600"/>
              </a:xfrm>
              <a:prstGeom prst="rect">
                <a:avLst/>
              </a:prstGeom>
              <a:solidFill>
                <a:srgbClr val="554C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25EFC43E-4328-4431-B265-ED9560EBCBDF}"/>
                </a:ext>
              </a:extLst>
            </p:cNvPr>
            <p:cNvGrpSpPr/>
            <p:nvPr/>
          </p:nvGrpSpPr>
          <p:grpSpPr>
            <a:xfrm>
              <a:off x="6096000" y="6629400"/>
              <a:ext cx="6096000" cy="228600"/>
              <a:chOff x="0" y="6629400"/>
              <a:chExt cx="6822268" cy="228600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xmlns="" id="{A045A701-2A68-4630-8F90-41D3B0E02779}"/>
                  </a:ext>
                </a:extLst>
              </p:cNvPr>
              <p:cNvSpPr/>
              <p:nvPr/>
            </p:nvSpPr>
            <p:spPr>
              <a:xfrm>
                <a:off x="0" y="6629400"/>
                <a:ext cx="1705567" cy="228600"/>
              </a:xfrm>
              <a:prstGeom prst="rect">
                <a:avLst/>
              </a:prstGeom>
              <a:solidFill>
                <a:srgbClr val="FCC5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xmlns="" id="{22EBE739-FB21-4638-89B6-8F15663DE15C}"/>
                  </a:ext>
                </a:extLst>
              </p:cNvPr>
              <p:cNvSpPr/>
              <p:nvPr/>
            </p:nvSpPr>
            <p:spPr>
              <a:xfrm>
                <a:off x="1705567" y="6629400"/>
                <a:ext cx="1705567" cy="228600"/>
              </a:xfrm>
              <a:prstGeom prst="rect">
                <a:avLst/>
              </a:prstGeom>
              <a:solidFill>
                <a:srgbClr val="35D1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xmlns="" id="{9DD86ECC-C201-4797-8FF8-CEB562FF7B84}"/>
                  </a:ext>
                </a:extLst>
              </p:cNvPr>
              <p:cNvSpPr/>
              <p:nvPr/>
            </p:nvSpPr>
            <p:spPr>
              <a:xfrm>
                <a:off x="3411134" y="6629400"/>
                <a:ext cx="1705567" cy="228600"/>
              </a:xfrm>
              <a:prstGeom prst="rect">
                <a:avLst/>
              </a:prstGeom>
              <a:solidFill>
                <a:srgbClr val="1156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xmlns="" id="{AF33801D-ABF9-4E66-9F22-1152B0B00F10}"/>
                  </a:ext>
                </a:extLst>
              </p:cNvPr>
              <p:cNvSpPr/>
              <p:nvPr/>
            </p:nvSpPr>
            <p:spPr>
              <a:xfrm>
                <a:off x="5116701" y="6629400"/>
                <a:ext cx="1705567" cy="228600"/>
              </a:xfrm>
              <a:prstGeom prst="rect">
                <a:avLst/>
              </a:prstGeom>
              <a:solidFill>
                <a:srgbClr val="554C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CC54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</p:grpSp>
      </p:grpSp>
      <p:sp>
        <p:nvSpPr>
          <p:cNvPr id="25" name="圆角矩形 115">
            <a:extLst>
              <a:ext uri="{FF2B5EF4-FFF2-40B4-BE49-F238E27FC236}">
                <a16:creationId xmlns:a16="http://schemas.microsoft.com/office/drawing/2014/main" xmlns="" id="{4100CCFE-5D23-4342-8F08-42C14CA75BA7}"/>
              </a:ext>
            </a:extLst>
          </p:cNvPr>
          <p:cNvSpPr/>
          <p:nvPr/>
        </p:nvSpPr>
        <p:spPr>
          <a:xfrm>
            <a:off x="6328229" y="4750454"/>
            <a:ext cx="5399314" cy="743203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254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635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6" name="文本框 8">
            <a:extLst>
              <a:ext uri="{FF2B5EF4-FFF2-40B4-BE49-F238E27FC236}">
                <a16:creationId xmlns:a16="http://schemas.microsoft.com/office/drawing/2014/main" xmlns="" id="{7ADBC175-EFC2-4FAE-9BE9-80D87B365F76}"/>
              </a:ext>
            </a:extLst>
          </p:cNvPr>
          <p:cNvSpPr txBox="1"/>
          <p:nvPr/>
        </p:nvSpPr>
        <p:spPr>
          <a:xfrm>
            <a:off x="6429830" y="4811838"/>
            <a:ext cx="5152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C</a:t>
            </a:r>
            <a:r>
              <a:rPr lang="en-US" altLang="zh-CN" sz="32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   </a:t>
            </a:r>
            <a:r>
              <a:rPr lang="zh-CN" altLang="en-US" sz="32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学生与学生之间的关系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2888384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/>
      <p:bldP spid="8" grpId="0"/>
      <p:bldP spid="9" grpId="0"/>
      <p:bldP spid="10" grpId="0"/>
      <p:bldP spid="11" grpId="0"/>
      <p:bldP spid="25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1885" y="-232229"/>
            <a:ext cx="10972800" cy="1143000"/>
          </a:xfrm>
          <a:noFill/>
          <a:ln/>
        </p:spPr>
        <p:txBody>
          <a:bodyPr/>
          <a:lstStyle/>
          <a:p>
            <a:r>
              <a:rPr lang="zh-CN" altLang="en-US" sz="1800" b="1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 sz="1800" b="1" dirty="0" smtClean="0">
                <a:latin typeface="黑体" pitchFamily="49" charset="-122"/>
                <a:ea typeface="黑体" pitchFamily="49" charset="-122"/>
              </a:rPr>
            </a:br>
            <a:endParaRPr lang="zh-CN" altLang="en-US" sz="18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90286" y="1712686"/>
            <a:ext cx="1422400" cy="11430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学生</a:t>
            </a:r>
            <a:endParaRPr lang="en-US" altLang="zh-CN" sz="44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75772" y="3693885"/>
            <a:ext cx="1465942" cy="12192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学校</a:t>
            </a:r>
            <a:endParaRPr lang="zh-CN" altLang="en-US" sz="44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6" name="AutoShape 6"/>
          <p:cNvSpPr>
            <a:spLocks/>
          </p:cNvSpPr>
          <p:nvPr/>
        </p:nvSpPr>
        <p:spPr bwMode="auto">
          <a:xfrm>
            <a:off x="1785256" y="2358572"/>
            <a:ext cx="1436915" cy="1966685"/>
          </a:xfrm>
          <a:prstGeom prst="rightBrace">
            <a:avLst>
              <a:gd name="adj1" fmla="val 0"/>
              <a:gd name="adj2" fmla="val 52104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280228" y="2445658"/>
            <a:ext cx="7924801" cy="914400"/>
          </a:xfrm>
          <a:prstGeom prst="rect">
            <a:avLst/>
          </a:prstGeom>
          <a:solidFill>
            <a:srgbClr val="0066CC">
              <a:alpha val="52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行政法律关系：行政相对人与行政主体之间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87485" y="3439886"/>
            <a:ext cx="7903029" cy="914400"/>
          </a:xfrm>
          <a:prstGeom prst="rect">
            <a:avLst/>
          </a:prstGeom>
          <a:solidFill>
            <a:srgbClr val="00B0F0">
              <a:alpha val="52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民事法律关系：平等的民事主体之间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6" grpId="0" animBg="1"/>
      <p:bldP spid="6144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1885" y="-232229"/>
            <a:ext cx="10972800" cy="1143000"/>
          </a:xfrm>
          <a:noFill/>
          <a:ln/>
        </p:spPr>
        <p:txBody>
          <a:bodyPr/>
          <a:lstStyle/>
          <a:p>
            <a:r>
              <a:rPr lang="zh-CN" altLang="en-US" sz="1800" b="1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 sz="1800" b="1" dirty="0" smtClean="0">
                <a:latin typeface="黑体" pitchFamily="49" charset="-122"/>
                <a:ea typeface="黑体" pitchFamily="49" charset="-122"/>
              </a:rPr>
            </a:br>
            <a:endParaRPr lang="zh-CN" altLang="en-US" sz="18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75772" y="1756229"/>
            <a:ext cx="1349828" cy="11430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学生</a:t>
            </a:r>
            <a:endParaRPr lang="en-US" altLang="zh-CN" sz="44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75772" y="3693885"/>
            <a:ext cx="1364342" cy="12192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学校</a:t>
            </a:r>
            <a:endParaRPr lang="zh-CN" altLang="en-US" sz="44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6" name="AutoShape 6"/>
          <p:cNvSpPr>
            <a:spLocks/>
          </p:cNvSpPr>
          <p:nvPr/>
        </p:nvSpPr>
        <p:spPr bwMode="auto">
          <a:xfrm>
            <a:off x="1669142" y="2358572"/>
            <a:ext cx="1320801" cy="1966685"/>
          </a:xfrm>
          <a:prstGeom prst="rightBrace">
            <a:avLst>
              <a:gd name="adj1" fmla="val 0"/>
              <a:gd name="adj2" fmla="val 52104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033485" y="2924630"/>
            <a:ext cx="7721601" cy="914400"/>
          </a:xfrm>
          <a:prstGeom prst="rect">
            <a:avLst/>
          </a:prstGeom>
          <a:solidFill>
            <a:srgbClr val="0066CC">
              <a:alpha val="52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行政法律关系：行政相对人与行政主体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4325257" y="881743"/>
            <a:ext cx="4281714" cy="1143000"/>
          </a:xfrm>
          <a:prstGeom prst="wedgeRoundRectCallout">
            <a:avLst>
              <a:gd name="adj1" fmla="val -32092"/>
              <a:gd name="adj2" fmla="val 117936"/>
              <a:gd name="adj3" fmla="val 16667"/>
            </a:avLst>
          </a:prstGeom>
          <a:noFill/>
          <a:ln w="76200" algn="ctr">
            <a:solidFill>
              <a:srgbClr val="FF9409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32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行政法律关系的特点</a:t>
            </a:r>
            <a:endParaRPr lang="zh-CN" altLang="en-US" sz="3200" b="1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387596" y="4441371"/>
            <a:ext cx="7961089" cy="1683657"/>
          </a:xfrm>
          <a:prstGeom prst="wedgeRoundRectCallout">
            <a:avLst>
              <a:gd name="adj1" fmla="val -32839"/>
              <a:gd name="adj2" fmla="val -61589"/>
              <a:gd name="adj3" fmla="val 16667"/>
            </a:avLst>
          </a:prstGeom>
          <a:solidFill>
            <a:schemeClr val="bg1"/>
          </a:solidFill>
          <a:ln w="762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endParaRPr lang="en-US" altLang="zh-CN" sz="32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FontTx/>
              <a:buNone/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？哪些事项属于行政管理范畴</a:t>
            </a:r>
            <a:endParaRPr lang="en-US" altLang="zh-CN" sz="24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FontTx/>
              <a:buNone/>
            </a:pPr>
            <a:endParaRPr lang="zh-CN" altLang="en-US" sz="24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6" grpId="0" animBg="1"/>
      <p:bldP spid="61447" grpId="0" animBg="1"/>
      <p:bldP spid="6145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1885" y="-232229"/>
            <a:ext cx="10972800" cy="1143000"/>
          </a:xfrm>
          <a:noFill/>
          <a:ln/>
        </p:spPr>
        <p:txBody>
          <a:bodyPr/>
          <a:lstStyle/>
          <a:p>
            <a:r>
              <a:rPr lang="zh-CN" altLang="en-US" sz="1800" b="1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 sz="1800" b="1" dirty="0" smtClean="0">
                <a:latin typeface="黑体" pitchFamily="49" charset="-122"/>
                <a:ea typeface="黑体" pitchFamily="49" charset="-122"/>
              </a:rPr>
            </a:br>
            <a:endParaRPr lang="zh-CN" altLang="en-US" sz="18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75772" y="1756229"/>
            <a:ext cx="1349828" cy="11430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学生</a:t>
            </a:r>
            <a:endParaRPr lang="en-US" altLang="zh-CN" sz="44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75772" y="3693885"/>
            <a:ext cx="1364342" cy="12192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学校</a:t>
            </a:r>
            <a:endParaRPr lang="zh-CN" altLang="en-US" sz="44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6" name="AutoShape 6"/>
          <p:cNvSpPr>
            <a:spLocks/>
          </p:cNvSpPr>
          <p:nvPr/>
        </p:nvSpPr>
        <p:spPr bwMode="auto">
          <a:xfrm>
            <a:off x="1669142" y="2358572"/>
            <a:ext cx="1320801" cy="1966685"/>
          </a:xfrm>
          <a:prstGeom prst="rightBrace">
            <a:avLst>
              <a:gd name="adj1" fmla="val 0"/>
              <a:gd name="adj2" fmla="val 52104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2989942" y="2968172"/>
            <a:ext cx="7721601" cy="914400"/>
          </a:xfrm>
          <a:prstGeom prst="rect">
            <a:avLst/>
          </a:prstGeom>
          <a:solidFill>
            <a:srgbClr val="0066CC">
              <a:alpha val="52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民事</a:t>
            </a: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法律关系：平等的民事主体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4325257" y="881743"/>
            <a:ext cx="4281714" cy="1143000"/>
          </a:xfrm>
          <a:prstGeom prst="wedgeRoundRectCallout">
            <a:avLst>
              <a:gd name="adj1" fmla="val -32092"/>
              <a:gd name="adj2" fmla="val 117936"/>
              <a:gd name="adj3" fmla="val 16667"/>
            </a:avLst>
          </a:prstGeom>
          <a:noFill/>
          <a:ln w="76200" algn="ctr">
            <a:solidFill>
              <a:srgbClr val="FF9409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32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民事</a:t>
            </a:r>
            <a:r>
              <a:rPr lang="zh-CN" altLang="en-US" sz="32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法律关系的特点</a:t>
            </a:r>
            <a:endParaRPr lang="zh-CN" altLang="en-US" sz="3200" b="1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387596" y="4441371"/>
            <a:ext cx="7961089" cy="1683657"/>
          </a:xfrm>
          <a:prstGeom prst="wedgeRoundRectCallout">
            <a:avLst>
              <a:gd name="adj1" fmla="val -32839"/>
              <a:gd name="adj2" fmla="val -61589"/>
              <a:gd name="adj3" fmla="val 16667"/>
            </a:avLst>
          </a:prstGeom>
          <a:solidFill>
            <a:schemeClr val="bg1"/>
          </a:solidFill>
          <a:ln w="762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endParaRPr lang="en-US" altLang="zh-CN" sz="32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FontTx/>
              <a:buNone/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？哪些事项属于民事活动范畴</a:t>
            </a:r>
            <a:endParaRPr lang="en-US" altLang="zh-CN" sz="24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FontTx/>
              <a:buNone/>
            </a:pPr>
            <a:endParaRPr lang="zh-CN" altLang="en-US" sz="24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6" grpId="0" animBg="1"/>
      <p:bldP spid="61447" grpId="0" animBg="1"/>
      <p:bldP spid="6145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1885" y="-232229"/>
            <a:ext cx="10972800" cy="1143000"/>
          </a:xfrm>
          <a:noFill/>
          <a:ln/>
        </p:spPr>
        <p:txBody>
          <a:bodyPr/>
          <a:lstStyle/>
          <a:p>
            <a:r>
              <a:rPr lang="zh-CN" altLang="en-US" sz="1800" b="1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 sz="1800" b="1" dirty="0" smtClean="0">
                <a:latin typeface="黑体" pitchFamily="49" charset="-122"/>
                <a:ea typeface="黑体" pitchFamily="49" charset="-122"/>
              </a:rPr>
            </a:br>
            <a:endParaRPr lang="zh-CN" altLang="en-US" sz="18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90286" y="1712686"/>
            <a:ext cx="1422400" cy="11430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学生</a:t>
            </a:r>
            <a:endParaRPr lang="en-US" altLang="zh-CN" sz="44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75772" y="3693885"/>
            <a:ext cx="1465942" cy="12192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老师</a:t>
            </a:r>
            <a:endParaRPr lang="zh-CN" altLang="en-US" sz="44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6" name="AutoShape 6"/>
          <p:cNvSpPr>
            <a:spLocks/>
          </p:cNvSpPr>
          <p:nvPr/>
        </p:nvSpPr>
        <p:spPr bwMode="auto">
          <a:xfrm>
            <a:off x="1785256" y="2358572"/>
            <a:ext cx="1436915" cy="1966685"/>
          </a:xfrm>
          <a:prstGeom prst="rightBrace">
            <a:avLst>
              <a:gd name="adj1" fmla="val 0"/>
              <a:gd name="adj2" fmla="val 52104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280228" y="2445658"/>
            <a:ext cx="7924801" cy="914400"/>
          </a:xfrm>
          <a:prstGeom prst="rect">
            <a:avLst/>
          </a:prstGeom>
          <a:solidFill>
            <a:srgbClr val="0066CC">
              <a:alpha val="52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老师作为学校工作人员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87485" y="3439886"/>
            <a:ext cx="7903029" cy="914400"/>
          </a:xfrm>
          <a:prstGeom prst="rect">
            <a:avLst/>
          </a:prstGeom>
          <a:solidFill>
            <a:srgbClr val="00B0F0">
              <a:alpha val="52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老师作为独立的个体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6" grpId="0" animBg="1"/>
      <p:bldP spid="6144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1885" y="-232229"/>
            <a:ext cx="10972800" cy="1143000"/>
          </a:xfrm>
          <a:noFill/>
          <a:ln/>
        </p:spPr>
        <p:txBody>
          <a:bodyPr/>
          <a:lstStyle/>
          <a:p>
            <a:r>
              <a:rPr lang="zh-CN" altLang="en-US" sz="1800" b="1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 sz="1800" b="1" dirty="0" smtClean="0">
                <a:latin typeface="黑体" pitchFamily="49" charset="-122"/>
                <a:ea typeface="黑体" pitchFamily="49" charset="-122"/>
              </a:rPr>
            </a:br>
            <a:endParaRPr lang="zh-CN" altLang="en-US" sz="18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90286" y="1712686"/>
            <a:ext cx="1422400" cy="11430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学生</a:t>
            </a:r>
            <a:endParaRPr lang="en-US" altLang="zh-CN" sz="44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75772" y="3693885"/>
            <a:ext cx="1465942" cy="12192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老师</a:t>
            </a:r>
            <a:endParaRPr lang="zh-CN" altLang="en-US" sz="44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1446" name="AutoShape 6"/>
          <p:cNvSpPr>
            <a:spLocks/>
          </p:cNvSpPr>
          <p:nvPr/>
        </p:nvSpPr>
        <p:spPr bwMode="auto">
          <a:xfrm>
            <a:off x="1785256" y="2358572"/>
            <a:ext cx="1436915" cy="1966685"/>
          </a:xfrm>
          <a:prstGeom prst="rightBrace">
            <a:avLst>
              <a:gd name="adj1" fmla="val 0"/>
              <a:gd name="adj2" fmla="val 52104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265714" y="2895601"/>
            <a:ext cx="4630057" cy="914400"/>
          </a:xfrm>
          <a:prstGeom prst="rect">
            <a:avLst/>
          </a:prstGeom>
          <a:solidFill>
            <a:srgbClr val="0066CC">
              <a:alpha val="52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老师作为学校工作人员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5312229" y="707572"/>
            <a:ext cx="5399314" cy="1143000"/>
          </a:xfrm>
          <a:prstGeom prst="wedgeRoundRectCallout">
            <a:avLst>
              <a:gd name="adj1" fmla="val -46575"/>
              <a:gd name="adj2" fmla="val 133175"/>
              <a:gd name="adj3" fmla="val 16667"/>
            </a:avLst>
          </a:prstGeom>
          <a:noFill/>
          <a:ln w="76200" algn="ctr">
            <a:solidFill>
              <a:srgbClr val="FF9409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法人与法人工作人员的关系</a:t>
            </a:r>
            <a:endParaRPr lang="zh-CN" altLang="en-US" sz="32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4354287" y="4633684"/>
            <a:ext cx="7112000" cy="780143"/>
          </a:xfrm>
          <a:prstGeom prst="wedgeRoundRectCallout">
            <a:avLst>
              <a:gd name="adj1" fmla="val -47465"/>
              <a:gd name="adj2" fmla="val -130676"/>
              <a:gd name="adj3" fmla="val 16667"/>
            </a:avLst>
          </a:prstGeom>
          <a:solidFill>
            <a:schemeClr val="bg1"/>
          </a:solidFill>
          <a:ln w="76200" algn="ctr">
            <a:solidFill>
              <a:srgbClr val="07970E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endParaRPr lang="en-US" altLang="zh-CN" sz="32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FontTx/>
              <a:buNone/>
            </a:pPr>
            <a:r>
              <a:rPr lang="zh-CN" altLang="en-US" sz="32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行政法律关系与民事法律关系均可能；</a:t>
            </a:r>
            <a:endParaRPr lang="en-US" altLang="zh-CN" sz="32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algn="ctr">
              <a:buFontTx/>
              <a:buNone/>
            </a:pPr>
            <a:endParaRPr lang="zh-CN" altLang="en-US" sz="24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9695543" y="2714170"/>
            <a:ext cx="1589314" cy="12192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案例</a:t>
            </a:r>
            <a:r>
              <a:rPr lang="en-US" altLang="zh-CN" sz="44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4400" b="1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6" grpId="0" animBg="1"/>
      <p:bldP spid="61447" grpId="0" animBg="1"/>
      <p:bldP spid="8" grpId="0" animBg="1"/>
      <p:bldP spid="10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​​">
  <a:themeElements>
    <a:clrScheme name="自定义 2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15686"/>
      </a:accent1>
      <a:accent2>
        <a:srgbClr val="FCC540"/>
      </a:accent2>
      <a:accent3>
        <a:srgbClr val="554C51"/>
      </a:accent3>
      <a:accent4>
        <a:srgbClr val="35D1F1"/>
      </a:accent4>
      <a:accent5>
        <a:srgbClr val="7F7F7F"/>
      </a:accent5>
      <a:accent6>
        <a:srgbClr val="ED7D31"/>
      </a:accent6>
      <a:hlink>
        <a:srgbClr val="034A90"/>
      </a:hlink>
      <a:folHlink>
        <a:srgbClr val="954F72"/>
      </a:folHlink>
    </a:clrScheme>
    <a:fontScheme name="自定义 2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2321</TotalTime>
  <Words>334</Words>
  <Application>Microsoft Office PowerPoint</Application>
  <PresentationFormat>自定义</PresentationFormat>
  <Paragraphs>85</Paragraphs>
  <Slides>12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主题​​</vt:lpstr>
      <vt:lpstr>幻灯片 1</vt:lpstr>
      <vt:lpstr>幻灯片 2</vt:lpstr>
      <vt:lpstr>幻灯片 3</vt:lpstr>
      <vt:lpstr>幻灯片 4</vt:lpstr>
      <vt:lpstr> </vt:lpstr>
      <vt:lpstr> </vt:lpstr>
      <vt:lpstr> </vt:lpstr>
      <vt:lpstr> </vt:lpstr>
      <vt:lpstr> </vt:lpstr>
      <vt:lpstr> </vt:lpstr>
      <vt:lpstr> 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WIN7</dc:creator>
  <cp:lastModifiedBy>apple</cp:lastModifiedBy>
  <cp:revision>88</cp:revision>
  <dcterms:created xsi:type="dcterms:W3CDTF">2017-08-18T03:02:00Z</dcterms:created>
  <dcterms:modified xsi:type="dcterms:W3CDTF">2020-04-09T14:26:00Z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